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65" r:id="rId4"/>
    <p:sldId id="259" r:id="rId5"/>
    <p:sldId id="262" r:id="rId6"/>
    <p:sldId id="260" r:id="rId7"/>
    <p:sldId id="261" r:id="rId8"/>
    <p:sldId id="263" r:id="rId9"/>
    <p:sldId id="258" r:id="rId10"/>
    <p:sldId id="268"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1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790589AB-677A-4D6A-B7C0-A63C3773D7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0A4C3-AFEF-45E7-9795-E8BAEE8B17F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0589AB-677A-4D6A-B7C0-A63C3773D7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0A4C3-AFEF-45E7-9795-E8BAEE8B17F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0589AB-677A-4D6A-B7C0-A63C3773D7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0A4C3-AFEF-45E7-9795-E8BAEE8B17F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0589AB-677A-4D6A-B7C0-A63C3773D7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0A4C3-AFEF-45E7-9795-E8BAEE8B17F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90589AB-677A-4D6A-B7C0-A63C3773D7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0A4C3-AFEF-45E7-9795-E8BAEE8B17F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90589AB-677A-4D6A-B7C0-A63C3773D7F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0A4C3-AFEF-45E7-9795-E8BAEE8B17F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790589AB-677A-4D6A-B7C0-A63C3773D7F5}"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A0A4C3-AFEF-45E7-9795-E8BAEE8B17F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90589AB-677A-4D6A-B7C0-A63C3773D7F5}"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A0A4C3-AFEF-45E7-9795-E8BAEE8B17F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589AB-677A-4D6A-B7C0-A63C3773D7F5}"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A0A4C3-AFEF-45E7-9795-E8BAEE8B17F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0589AB-677A-4D6A-B7C0-A63C3773D7F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0A4C3-AFEF-45E7-9795-E8BAEE8B17F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0589AB-677A-4D6A-B7C0-A63C3773D7F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0A4C3-AFEF-45E7-9795-E8BAEE8B17F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589AB-677A-4D6A-B7C0-A63C3773D7F5}"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A0A4C3-AFEF-45E7-9795-E8BAEE8B17F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30628" y="1400336"/>
            <a:ext cx="11930742" cy="129575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 company nam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7799" y="253206"/>
            <a:ext cx="846163" cy="885746"/>
          </a:xfrm>
          <a:prstGeom prst="rect">
            <a:avLst/>
          </a:prstGeom>
        </p:spPr>
      </p:pic>
      <p:sp>
        <p:nvSpPr>
          <p:cNvPr id="10" name="Freeform: Shape 9"/>
          <p:cNvSpPr/>
          <p:nvPr/>
        </p:nvSpPr>
        <p:spPr>
          <a:xfrm>
            <a:off x="0" y="0"/>
            <a:ext cx="12192000" cy="6858000"/>
          </a:xfrm>
          <a:custGeom>
            <a:avLst/>
            <a:gdLst>
              <a:gd name="connsiteX0" fmla="*/ 228600 w 12192000"/>
              <a:gd name="connsiteY0" fmla="*/ 152399 h 6858000"/>
              <a:gd name="connsiteX1" fmla="*/ 228600 w 12192000"/>
              <a:gd name="connsiteY1" fmla="*/ 6705599 h 6858000"/>
              <a:gd name="connsiteX2" fmla="*/ 11906250 w 12192000"/>
              <a:gd name="connsiteY2" fmla="*/ 6705599 h 6858000"/>
              <a:gd name="connsiteX3" fmla="*/ 11906250 w 12192000"/>
              <a:gd name="connsiteY3" fmla="*/ 15239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8600" y="152399"/>
                </a:moveTo>
                <a:lnTo>
                  <a:pt x="228600" y="6705599"/>
                </a:lnTo>
                <a:lnTo>
                  <a:pt x="11906250" y="6705599"/>
                </a:lnTo>
                <a:lnTo>
                  <a:pt x="11906250" y="152399"/>
                </a:lnTo>
                <a:close/>
                <a:moveTo>
                  <a:pt x="0" y="0"/>
                </a:moveTo>
                <a:lnTo>
                  <a:pt x="12192000" y="0"/>
                </a:lnTo>
                <a:lnTo>
                  <a:pt x="12192000" y="6858000"/>
                </a:lnTo>
                <a:lnTo>
                  <a:pt x="0" y="685800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
        <p:nvSpPr>
          <p:cNvPr id="11" name="TextBox 10"/>
          <p:cNvSpPr txBox="1"/>
          <p:nvPr/>
        </p:nvSpPr>
        <p:spPr>
          <a:xfrm>
            <a:off x="1549152" y="1440184"/>
            <a:ext cx="9093695" cy="1515800"/>
          </a:xfrm>
          <a:prstGeom prst="rect">
            <a:avLst/>
          </a:prstGeom>
          <a:noFill/>
        </p:spPr>
        <p:txBody>
          <a:bodyPr wrap="square" rtlCol="0">
            <a:spAutoFit/>
          </a:bodyPr>
          <a:lstStyle/>
          <a:p>
            <a:pPr algn="ctr"/>
            <a:r>
              <a:rPr lang="vi-VN" sz="2400" b="1" spc="-20">
                <a:solidFill>
                  <a:srgbClr val="000000"/>
                </a:solidFill>
                <a:effectLst/>
                <a:latin typeface="Times New Roman" panose="02020603050405020304" pitchFamily="18" charset="0"/>
                <a:ea typeface="Times New Roman" panose="02020603050405020304" pitchFamily="18" charset="0"/>
              </a:rPr>
              <a:t>CUỘC THI “</a:t>
            </a:r>
            <a:r>
              <a:rPr lang="vi-VN" sz="2400" b="1">
                <a:solidFill>
                  <a:srgbClr val="000000"/>
                </a:solidFill>
                <a:effectLst/>
                <a:latin typeface="Times New Roman" panose="02020603050405020304" pitchFamily="18" charset="0"/>
                <a:ea typeface="Times New Roman" panose="02020603050405020304" pitchFamily="18" charset="0"/>
              </a:rPr>
              <a:t>SINH VIÊN VỚI Ý TƯỞNG KHỞI NGHIỆP 2022</a:t>
            </a:r>
            <a:r>
              <a:rPr lang="vi-VN" sz="2400" b="1" spc="-20">
                <a:solidFill>
                  <a:srgbClr val="000000"/>
                </a:solidFill>
                <a:effectLst/>
                <a:latin typeface="Times New Roman" panose="02020603050405020304" pitchFamily="18" charset="0"/>
                <a:ea typeface="Times New Roman" panose="02020603050405020304" pitchFamily="18" charset="0"/>
              </a:rPr>
              <a:t>”</a:t>
            </a:r>
            <a:endParaRPr lang="en-US" sz="2400">
              <a:effectLst/>
              <a:latin typeface="Times New Roman" panose="02020603050405020304" pitchFamily="18" charset="0"/>
              <a:ea typeface="Times New Roman" panose="02020603050405020304" pitchFamily="18" charset="0"/>
            </a:endParaRPr>
          </a:p>
          <a:p>
            <a:pPr algn="ctr">
              <a:spcBef>
                <a:spcPts val="300"/>
              </a:spcBef>
            </a:pPr>
            <a:r>
              <a:rPr lang="vi-VN" sz="2400" b="1">
                <a:solidFill>
                  <a:srgbClr val="000000"/>
                </a:solidFill>
                <a:effectLst/>
                <a:latin typeface="Times New Roman" panose="02020603050405020304" pitchFamily="18" charset="0"/>
                <a:ea typeface="Times New Roman" panose="02020603050405020304" pitchFamily="18" charset="0"/>
              </a:rPr>
              <a:t>CHỦ ĐỀ “CHALLENGE OF CREATIVE STARTUPS FOR SMART CITY (CSC) 2022”</a:t>
            </a:r>
            <a:endParaRPr lang="en-US" sz="2400">
              <a:effectLst/>
              <a:latin typeface="Times New Roman" panose="02020603050405020304" pitchFamily="18" charset="0"/>
              <a:ea typeface="Times New Roman" panose="02020603050405020304" pitchFamily="18" charset="0"/>
            </a:endParaRPr>
          </a:p>
          <a:p>
            <a:endParaRPr lang="en-US"/>
          </a:p>
        </p:txBody>
      </p:sp>
      <p:sp>
        <p:nvSpPr>
          <p:cNvPr id="12" name="TextBox 11"/>
          <p:cNvSpPr txBox="1"/>
          <p:nvPr/>
        </p:nvSpPr>
        <p:spPr>
          <a:xfrm>
            <a:off x="2279144" y="2850574"/>
            <a:ext cx="4775199" cy="738664"/>
          </a:xfrm>
          <a:prstGeom prst="rect">
            <a:avLst/>
          </a:prstGeom>
          <a:noFill/>
        </p:spPr>
        <p:txBody>
          <a:bodyPr wrap="square" rtlCol="0">
            <a:spAutoFit/>
          </a:bodyPr>
          <a:lstStyle/>
          <a:p>
            <a:r>
              <a:rPr lang="vi-VN" sz="2400" b="1">
                <a:effectLst/>
                <a:latin typeface="Times New Roman" panose="02020603050405020304" pitchFamily="18" charset="0"/>
                <a:ea typeface="Times New Roman" panose="02020603050405020304" pitchFamily="18" charset="0"/>
              </a:rPr>
              <a:t>VÒNG 2- ĐỘI  </a:t>
            </a:r>
            <a:r>
              <a:rPr lang="en-US" sz="2400" b="1">
                <a:effectLst/>
                <a:latin typeface="Times New Roman" panose="02020603050405020304" pitchFamily="18" charset="0"/>
                <a:ea typeface="Times New Roman" panose="02020603050405020304" pitchFamily="18" charset="0"/>
              </a:rPr>
              <a:t>SMART LOCK</a:t>
            </a:r>
            <a:endParaRPr lang="en-US" sz="2400">
              <a:effectLst/>
              <a:latin typeface="Times New Roman" panose="02020603050405020304" pitchFamily="18" charset="0"/>
              <a:ea typeface="Times New Roman" panose="02020603050405020304" pitchFamily="18" charset="0"/>
            </a:endParaRPr>
          </a:p>
          <a:p>
            <a:endParaRPr lang="en-US"/>
          </a:p>
        </p:txBody>
      </p:sp>
      <p:sp>
        <p:nvSpPr>
          <p:cNvPr id="13" name="TextBox 12"/>
          <p:cNvSpPr txBox="1"/>
          <p:nvPr/>
        </p:nvSpPr>
        <p:spPr>
          <a:xfrm>
            <a:off x="935928" y="3972082"/>
            <a:ext cx="10248900" cy="584775"/>
          </a:xfrm>
          <a:prstGeom prst="rect">
            <a:avLst/>
          </a:prstGeom>
          <a:noFill/>
        </p:spPr>
        <p:txBody>
          <a:bodyPr wrap="square" rtlCol="0">
            <a:spAutoFit/>
          </a:bodyPr>
          <a:lstStyle/>
          <a:p>
            <a:pPr algn="ctr"/>
            <a:r>
              <a:rPr lang="vi-VN" sz="3200" b="1">
                <a:effectLst/>
                <a:latin typeface="Times New Roman" panose="02020603050405020304" pitchFamily="18" charset="0"/>
                <a:ea typeface="Times New Roman" panose="02020603050405020304" pitchFamily="18" charset="0"/>
              </a:rPr>
              <a:t>GIỚI THIỆU VỀ DỰ ÁN</a:t>
            </a:r>
            <a:endParaRPr lang="en-US" sz="3600" b="1"/>
          </a:p>
        </p:txBody>
      </p:sp>
      <p:pic>
        <p:nvPicPr>
          <p:cNvPr id="3" name="Picture 2" descr="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888" y="414879"/>
            <a:ext cx="647590" cy="674574"/>
          </a:xfrm>
          <a:prstGeom prst="rect">
            <a:avLst/>
          </a:prstGeom>
        </p:spPr>
      </p:pic>
      <p:pic>
        <p:nvPicPr>
          <p:cNvPr id="7" name="Picture 6" descr="Logo, company nam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28" y="356272"/>
            <a:ext cx="691871" cy="674574"/>
          </a:xfrm>
          <a:prstGeom prst="rect">
            <a:avLst/>
          </a:prstGeom>
        </p:spPr>
      </p:pic>
      <p:pic>
        <p:nvPicPr>
          <p:cNvPr id="9" name="Picture 8"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13" y="308734"/>
            <a:ext cx="691871" cy="886864"/>
          </a:xfrm>
          <a:prstGeom prst="rect">
            <a:avLst/>
          </a:prstGeom>
        </p:spPr>
      </p:pic>
      <p:sp>
        <p:nvSpPr>
          <p:cNvPr id="14" name="TextBox 13"/>
          <p:cNvSpPr txBox="1"/>
          <p:nvPr/>
        </p:nvSpPr>
        <p:spPr>
          <a:xfrm>
            <a:off x="2439888" y="4827866"/>
            <a:ext cx="8097483" cy="1015663"/>
          </a:xfrm>
          <a:prstGeom prst="rect">
            <a:avLst/>
          </a:prstGeom>
          <a:noFill/>
        </p:spPr>
        <p:txBody>
          <a:bodyPr wrap="square" rtlCol="0">
            <a:spAutoFit/>
          </a:bodyPr>
          <a:lstStyle/>
          <a:p>
            <a:pPr algn="just"/>
            <a:r>
              <a:rPr lang="vi-VN" sz="2000" b="1">
                <a:effectLst/>
                <a:latin typeface="Times New Roman" panose="02020603050405020304" pitchFamily="18" charset="0"/>
                <a:ea typeface="Times New Roman" panose="02020603050405020304" pitchFamily="18" charset="0"/>
              </a:rPr>
              <a:t>SMART LOC</a:t>
            </a:r>
            <a:r>
              <a:rPr lang="vi-VN" sz="2000">
                <a:effectLst/>
                <a:latin typeface="Times New Roman" panose="02020603050405020304" pitchFamily="18" charset="0"/>
                <a:ea typeface="Times New Roman" panose="02020603050405020304" pitchFamily="18" charset="0"/>
              </a:rPr>
              <a:t>K </a:t>
            </a:r>
            <a:r>
              <a:rPr lang="vi-VN" sz="2000" i="1">
                <a:effectLst/>
                <a:latin typeface="Times New Roman" panose="02020603050405020304" pitchFamily="18" charset="0"/>
                <a:ea typeface="Times New Roman" panose="02020603050405020304" pitchFamily="18" charset="0"/>
              </a:rPr>
              <a:t>là doanh nghiệp tiên phong cung cấp cho các doanh nghiệp một giải pháp bảo mật thông tin tuyệt đối mang đến sự liên kết giữa con người – công nghệ - môi trường bảo mật thông tin cá nhân bền vững. </a:t>
            </a:r>
            <a:endParaRPr lang="en-US" sz="2000" i="1"/>
          </a:p>
        </p:txBody>
      </p:sp>
      <p:pic>
        <p:nvPicPr>
          <p:cNvPr id="17" name="Picture 16"/>
          <p:cNvPicPr>
            <a:picLocks noChangeAspect="1"/>
          </p:cNvPicPr>
          <p:nvPr/>
        </p:nvPicPr>
        <p:blipFill>
          <a:blip r:embed="rId5"/>
          <a:stretch>
            <a:fillRect/>
          </a:stretch>
        </p:blipFill>
        <p:spPr>
          <a:xfrm>
            <a:off x="446624" y="2715427"/>
            <a:ext cx="1604256" cy="12917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46050" y="221615"/>
            <a:ext cx="11913870" cy="69818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nvGraphicFramePr>
        <p:xfrm>
          <a:off x="207645" y="764540"/>
          <a:ext cx="11616690" cy="5898515"/>
        </p:xfrm>
        <a:graphic>
          <a:graphicData uri="http://schemas.openxmlformats.org/drawingml/2006/table">
            <a:tbl>
              <a:tblPr firstRow="1" firstCol="1" bandRow="1">
                <a:tableStyleId>{5C22544A-7EE6-4342-B048-85BDC9FD1C3A}</a:tableStyleId>
              </a:tblPr>
              <a:tblGrid>
                <a:gridCol w="2011680"/>
                <a:gridCol w="1713230"/>
                <a:gridCol w="3540760"/>
                <a:gridCol w="4351020"/>
              </a:tblGrid>
              <a:tr h="858520">
                <a:tc>
                  <a:txBody>
                    <a:bodyPr/>
                    <a:lstStyle/>
                    <a:p>
                      <a:pPr marL="894715" indent="-229235" algn="l">
                        <a:lnSpc>
                          <a:spcPct val="130000"/>
                        </a:lnSpc>
                        <a:spcBef>
                          <a:spcPts val="450"/>
                        </a:spcBef>
                        <a:spcAft>
                          <a:spcPts val="0"/>
                        </a:spcAft>
                      </a:pPr>
                      <a:r>
                        <a:rPr lang="vi-VN" sz="1600">
                          <a:effectLst/>
                          <a:latin typeface="Calibri" panose="020F0502020204030204" pitchFamily="34" charset="0"/>
                          <a:ea typeface="Times New Roman" panose="02020603050405020304" pitchFamily="18" charset="0"/>
                          <a:cs typeface="Calibri" panose="020F0502020204030204" pitchFamily="34" charset="0"/>
                        </a:rPr>
                        <a:t>Tên đối thủ </a:t>
                      </a:r>
                      <a:endParaRPr lang="vi-VN" sz="1600">
                        <a:effectLst/>
                        <a:latin typeface="Calibri" panose="020F0502020204030204" pitchFamily="34" charset="0"/>
                        <a:ea typeface="Times New Roman" panose="02020603050405020304" pitchFamily="18" charset="0"/>
                        <a:cs typeface="Calibri" panose="020F0502020204030204" pitchFamily="34" charset="0"/>
                      </a:endParaRPr>
                    </a:p>
                  </a:txBody>
                  <a:tcPr marL="27944" marR="27944" marT="0" marB="0"/>
                </a:tc>
                <a:tc>
                  <a:txBody>
                    <a:bodyPr/>
                    <a:lstStyle/>
                    <a:p>
                      <a:pPr marL="894715" indent="-229235" algn="l">
                        <a:lnSpc>
                          <a:spcPct val="130000"/>
                        </a:lnSpc>
                        <a:spcBef>
                          <a:spcPts val="450"/>
                        </a:spcBef>
                        <a:spcAft>
                          <a:spcPts val="0"/>
                        </a:spcAft>
                      </a:pPr>
                      <a:r>
                        <a:rPr lang="vi-VN" sz="1800">
                          <a:effectLst/>
                          <a:latin typeface="Calibri" panose="020F0502020204030204" pitchFamily="34" charset="0"/>
                          <a:ea typeface="Times New Roman" panose="02020603050405020304" pitchFamily="18" charset="0"/>
                          <a:cs typeface="Calibri" panose="020F0502020204030204" pitchFamily="34" charset="0"/>
                        </a:rPr>
                        <a:t>Quy mô</a:t>
                      </a:r>
                      <a:endParaRPr lang="vi-VN" sz="1800">
                        <a:effectLst/>
                        <a:latin typeface="Calibri" panose="020F0502020204030204" pitchFamily="34" charset="0"/>
                        <a:ea typeface="Times New Roman" panose="02020603050405020304" pitchFamily="18" charset="0"/>
                        <a:cs typeface="Calibri" panose="020F0502020204030204" pitchFamily="34" charset="0"/>
                      </a:endParaRPr>
                    </a:p>
                  </a:txBody>
                  <a:tcPr marL="27944" marR="27944" marT="0" marB="0"/>
                </a:tc>
                <a:tc>
                  <a:txBody>
                    <a:bodyPr/>
                    <a:lstStyle/>
                    <a:p>
                      <a:pPr marL="457200" indent="-229235" algn="l">
                        <a:lnSpc>
                          <a:spcPct val="130000"/>
                        </a:lnSpc>
                        <a:spcBef>
                          <a:spcPts val="450"/>
                        </a:spcBef>
                        <a:spcAft>
                          <a:spcPts val="0"/>
                        </a:spcAft>
                      </a:pPr>
                      <a:r>
                        <a:rPr lang="vi-VN" sz="1800">
                          <a:effectLst/>
                          <a:latin typeface="Calibri" panose="020F0502020204030204" pitchFamily="34" charset="0"/>
                          <a:cs typeface="Calibri" panose="020F0502020204030204" pitchFamily="34" charset="0"/>
                        </a:rPr>
                        <a:t>Điểm mạnh</a:t>
                      </a:r>
                      <a:endParaRPr lang="vi-VN" sz="1800">
                        <a:effectLst/>
                        <a:latin typeface="Calibri" panose="020F0502020204030204" pitchFamily="34" charset="0"/>
                        <a:ea typeface="Times New Roman" panose="02020603050405020304" pitchFamily="18" charset="0"/>
                        <a:cs typeface="Calibri" panose="020F0502020204030204" pitchFamily="34" charset="0"/>
                      </a:endParaRPr>
                    </a:p>
                  </a:txBody>
                  <a:tcPr marL="27944" marR="27944" marT="0" marB="0"/>
                </a:tc>
                <a:tc>
                  <a:txBody>
                    <a:bodyPr/>
                    <a:lstStyle/>
                    <a:p>
                      <a:pPr marL="457200" indent="-229235" algn="l">
                        <a:lnSpc>
                          <a:spcPct val="130000"/>
                        </a:lnSpc>
                        <a:spcBef>
                          <a:spcPts val="450"/>
                        </a:spcBef>
                        <a:spcAft>
                          <a:spcPts val="0"/>
                        </a:spcAft>
                      </a:pPr>
                      <a:r>
                        <a:rPr lang="vi-VN" sz="1800">
                          <a:effectLst/>
                          <a:latin typeface="Calibri" panose="020F0502020204030204" pitchFamily="34" charset="0"/>
                          <a:cs typeface="Calibri" panose="020F0502020204030204" pitchFamily="34" charset="0"/>
                        </a:rPr>
                        <a:t>Điểm yếu</a:t>
                      </a:r>
                      <a:endParaRPr lang="en-US" sz="1600">
                        <a:effectLst/>
                        <a:latin typeface="Calibri" panose="020F0502020204030204" pitchFamily="34" charset="0"/>
                        <a:cs typeface="Calibri" panose="020F0502020204030204" pitchFamily="34" charset="0"/>
                      </a:endParaRPr>
                    </a:p>
                    <a:p>
                      <a:pPr marL="894715" indent="-229235" algn="l">
                        <a:lnSpc>
                          <a:spcPct val="130000"/>
                        </a:lnSpc>
                        <a:spcBef>
                          <a:spcPts val="450"/>
                        </a:spcBef>
                        <a:spcAft>
                          <a:spcPts val="0"/>
                        </a:spcAft>
                      </a:pPr>
                      <a:r>
                        <a:rPr lang="vi-VN" sz="1800">
                          <a:effectLst/>
                          <a:latin typeface="Calibri" panose="020F0502020204030204" pitchFamily="34" charset="0"/>
                          <a:cs typeface="Calibri" panose="020F0502020204030204" pitchFamily="34" charset="0"/>
                        </a:rPr>
                        <a:t> </a:t>
                      </a:r>
                      <a:endParaRPr lang="en-US" sz="1600">
                        <a:effectLst/>
                        <a:latin typeface="Calibri" panose="020F0502020204030204" pitchFamily="34" charset="0"/>
                        <a:ea typeface="Times New Roman" panose="02020603050405020304" pitchFamily="18" charset="0"/>
                        <a:cs typeface="Calibri" panose="020F0502020204030204" pitchFamily="34" charset="0"/>
                      </a:endParaRPr>
                    </a:p>
                  </a:txBody>
                  <a:tcPr marL="27944" marR="27944" marT="0" marB="0"/>
                </a:tc>
              </a:tr>
              <a:tr h="1651635">
                <a:tc>
                  <a:txBody>
                    <a:bodyPr/>
                    <a:lstStyle/>
                    <a:p>
                      <a:pPr algn="l" fontAlgn="base">
                        <a:spcBef>
                          <a:spcPts val="200"/>
                        </a:spcBef>
                        <a:buClrTx/>
                        <a:buSzTx/>
                        <a:buFontTx/>
                      </a:pPr>
                      <a:r>
                        <a:rPr lang="vi-VN" sz="2000">
                          <a:effectLst/>
                          <a:latin typeface="Calibri" panose="020F0502020204030204" pitchFamily="34" charset="0"/>
                          <a:cs typeface="Calibri" panose="020F0502020204030204" pitchFamily="34" charset="0"/>
                        </a:rPr>
                        <a:t>Microsoft Dynamics CRM</a:t>
                      </a:r>
                      <a:endParaRPr lang="vi-VN" sz="2000" b="1">
                        <a:effectLst/>
                        <a:latin typeface="Calibri" panose="020F0502020204030204" pitchFamily="34" charset="0"/>
                        <a:cs typeface="Calibri" panose="020F0502020204030204" pitchFamily="34" charset="0"/>
                      </a:endParaRPr>
                    </a:p>
                  </a:txBody>
                  <a:tcPr marL="27944" marR="27944" marT="0" marB="0"/>
                </a:tc>
                <a:tc>
                  <a:txBody>
                    <a:bodyPr/>
                    <a:lstStyle/>
                    <a:p>
                      <a:pPr marL="894715" indent="-229235" algn="l">
                        <a:lnSpc>
                          <a:spcPct val="130000"/>
                        </a:lnSpc>
                        <a:spcBef>
                          <a:spcPts val="450"/>
                        </a:spcBef>
                        <a:spcAft>
                          <a:spcPts val="0"/>
                        </a:spcAft>
                      </a:pPr>
                      <a:r>
                        <a:rPr lang="vi-VN" sz="1600">
                          <a:effectLst/>
                          <a:latin typeface="Calibri" panose="020F0502020204030204" pitchFamily="34" charset="0"/>
                          <a:cs typeface="Calibri" panose="020F0502020204030204" pitchFamily="34" charset="0"/>
                        </a:rPr>
                        <a:t>Lớn </a:t>
                      </a:r>
                      <a:endParaRPr lang="vi-VN" sz="1600">
                        <a:effectLst/>
                        <a:latin typeface="Calibri" panose="020F0502020204030204" pitchFamily="34" charset="0"/>
                        <a:ea typeface="Times New Roman" panose="02020603050405020304" pitchFamily="18" charset="0"/>
                        <a:cs typeface="Calibri" panose="020F0502020204030204" pitchFamily="34" charset="0"/>
                      </a:endParaRPr>
                    </a:p>
                  </a:txBody>
                  <a:tcPr marL="27944" marR="27944" marT="0" marB="0"/>
                </a:tc>
                <a:tc>
                  <a:txBody>
                    <a:bodyPr/>
                    <a:lstStyle/>
                    <a:p>
                      <a:pPr marL="171450" indent="-171450" algn="l">
                        <a:spcBef>
                          <a:spcPts val="20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Cung cấp trải nghiệm người dùng quen thuộc.</a:t>
                      </a:r>
                      <a:endParaRPr lang="en-US" sz="1600">
                        <a:effectLst/>
                        <a:latin typeface="Calibri" panose="020F0502020204030204" pitchFamily="34" charset="0"/>
                        <a:cs typeface="Calibri" panose="020F0502020204030204" pitchFamily="34" charset="0"/>
                      </a:endParaRPr>
                    </a:p>
                    <a:p>
                      <a:pPr marL="171450" indent="-171450" algn="l">
                        <a:spcBef>
                          <a:spcPts val="20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Nó hoạt động giống nhau tại địa phương hoặc trên đám mây</a:t>
                      </a:r>
                      <a:endParaRPr lang="en-US" sz="1600">
                        <a:effectLst/>
                        <a:latin typeface="Calibri" panose="020F0502020204030204" pitchFamily="34" charset="0"/>
                        <a:cs typeface="Calibri" panose="020F0502020204030204" pitchFamily="34" charset="0"/>
                      </a:endParaRPr>
                    </a:p>
                    <a:p>
                      <a:pPr marL="171450" indent="-171450" algn="l">
                        <a:spcBef>
                          <a:spcPts val="20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Không yêu cầu mua cơ sở hạ tầng.</a:t>
                      </a:r>
                      <a:endParaRPr lang="en-US" sz="1600">
                        <a:effectLst/>
                        <a:latin typeface="Calibri" panose="020F0502020204030204" pitchFamily="34" charset="0"/>
                        <a:cs typeface="Calibri" panose="020F0502020204030204" pitchFamily="34" charset="0"/>
                      </a:endParaRPr>
                    </a:p>
                    <a:p>
                      <a:pPr marL="171450" indent="-171450" algn="l">
                        <a:spcBef>
                          <a:spcPts val="20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Cho phép bạn mua các ứng dụng CRM riêng lẻ.</a:t>
                      </a:r>
                      <a:endParaRPr lang="en-US" sz="1600">
                        <a:effectLst/>
                        <a:latin typeface="Calibri" panose="020F0502020204030204" pitchFamily="34" charset="0"/>
                        <a:cs typeface="Calibri" panose="020F0502020204030204" pitchFamily="34" charset="0"/>
                      </a:endParaRPr>
                    </a:p>
                    <a:p>
                      <a:pPr marL="171450" indent="-171450" algn="l">
                        <a:spcBef>
                          <a:spcPts val="20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Cung cấp hệ thống cấp phép trả tiền cho mỗi lần sử dụng.</a:t>
                      </a:r>
                      <a:endParaRPr lang="vi-VN" sz="1600">
                        <a:effectLst/>
                        <a:latin typeface="Calibri" panose="020F0502020204030204" pitchFamily="34" charset="0"/>
                        <a:ea typeface="Times New Roman" panose="02020603050405020304" pitchFamily="18" charset="0"/>
                        <a:cs typeface="Calibri" panose="020F0502020204030204" pitchFamily="34" charset="0"/>
                      </a:endParaRPr>
                    </a:p>
                  </a:txBody>
                  <a:tcPr marL="27944" marR="27944" marT="0" marB="0"/>
                </a:tc>
                <a:tc>
                  <a:txBody>
                    <a:bodyPr/>
                    <a:lstStyle/>
                    <a:p>
                      <a:pPr marL="171450" indent="-171450" algn="l">
                        <a:spcBef>
                          <a:spcPts val="20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Nó được tối ưu hóa để hoạt động với các sản phẩm khác của Microsoft.</a:t>
                      </a:r>
                      <a:endParaRPr lang="en-US" sz="1600">
                        <a:effectLst/>
                        <a:latin typeface="Calibri" panose="020F0502020204030204" pitchFamily="34" charset="0"/>
                        <a:cs typeface="Calibri" panose="020F0502020204030204" pitchFamily="34" charset="0"/>
                      </a:endParaRPr>
                    </a:p>
                    <a:p>
                      <a:pPr marL="171450" indent="-171450" algn="l">
                        <a:spcBef>
                          <a:spcPts val="20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Nó đòi hỏi bạn phải biết công cụ của bạn.</a:t>
                      </a:r>
                      <a:endParaRPr lang="en-US" sz="1600">
                        <a:effectLst/>
                        <a:latin typeface="Calibri" panose="020F0502020204030204" pitchFamily="34" charset="0"/>
                        <a:cs typeface="Calibri" panose="020F0502020204030204" pitchFamily="34" charset="0"/>
                      </a:endParaRPr>
                    </a:p>
                    <a:p>
                      <a:pPr marL="171450" indent="-171450" algn="l">
                        <a:spcBef>
                          <a:spcPts val="20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Không cho phép điều chỉnh mã máy chủ.</a:t>
                      </a:r>
                      <a:endParaRPr lang="en-US" sz="1600">
                        <a:effectLst/>
                        <a:latin typeface="Calibri" panose="020F0502020204030204" pitchFamily="34" charset="0"/>
                        <a:cs typeface="Calibri" panose="020F0502020204030204" pitchFamily="34" charset="0"/>
                      </a:endParaRPr>
                    </a:p>
                    <a:p>
                      <a:pPr marL="171450" indent="-171450" algn="l">
                        <a:spcBef>
                          <a:spcPts val="20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Vẫn bắt kịp với các CRM khác về một số tính năng nhất định. </a:t>
                      </a:r>
                      <a:endParaRPr lang="en-US" sz="1600">
                        <a:effectLst/>
                        <a:latin typeface="Calibri" panose="020F0502020204030204" pitchFamily="34" charset="0"/>
                        <a:cs typeface="Calibri" panose="020F0502020204030204" pitchFamily="34" charset="0"/>
                      </a:endParaRPr>
                    </a:p>
                    <a:p>
                      <a:pPr marL="894715" indent="-229235" algn="l">
                        <a:lnSpc>
                          <a:spcPct val="130000"/>
                        </a:lnSpc>
                        <a:spcBef>
                          <a:spcPts val="450"/>
                        </a:spcBef>
                        <a:spcAft>
                          <a:spcPts val="0"/>
                        </a:spcAft>
                      </a:pPr>
                      <a:r>
                        <a:rPr lang="vi-VN" sz="1600">
                          <a:effectLst/>
                          <a:latin typeface="Calibri" panose="020F0502020204030204" pitchFamily="34" charset="0"/>
                          <a:cs typeface="Calibri" panose="020F0502020204030204" pitchFamily="34" charset="0"/>
                        </a:rPr>
                        <a:t> </a:t>
                      </a:r>
                      <a:endParaRPr lang="en-US" sz="1600">
                        <a:effectLst/>
                        <a:latin typeface="Calibri" panose="020F0502020204030204" pitchFamily="34" charset="0"/>
                        <a:ea typeface="Times New Roman" panose="02020603050405020304" pitchFamily="18" charset="0"/>
                        <a:cs typeface="Calibri" panose="020F0502020204030204" pitchFamily="34" charset="0"/>
                      </a:endParaRPr>
                    </a:p>
                  </a:txBody>
                  <a:tcPr marL="27944" marR="27944" marT="0" marB="0"/>
                </a:tc>
              </a:tr>
              <a:tr h="3388360">
                <a:tc>
                  <a:txBody>
                    <a:bodyPr/>
                    <a:lstStyle/>
                    <a:p>
                      <a:pPr algn="l" fontAlgn="base">
                        <a:spcBef>
                          <a:spcPts val="200"/>
                        </a:spcBef>
                        <a:buClrTx/>
                        <a:buSzTx/>
                        <a:buFontTx/>
                      </a:pPr>
                      <a:r>
                        <a:rPr lang="vi-VN" sz="2000">
                          <a:effectLst/>
                          <a:latin typeface="Calibri" panose="020F0502020204030204" pitchFamily="34" charset="0"/>
                          <a:cs typeface="Calibri" panose="020F0502020204030204" pitchFamily="34" charset="0"/>
                        </a:rPr>
                        <a:t>CDP CNV </a:t>
                      </a:r>
                      <a:endParaRPr lang="vi-VN" sz="2000">
                        <a:effectLst/>
                        <a:latin typeface="Calibri" panose="020F0502020204030204" pitchFamily="34" charset="0"/>
                        <a:cs typeface="Calibri" panose="020F0502020204030204" pitchFamily="34" charset="0"/>
                      </a:endParaRPr>
                    </a:p>
                    <a:p>
                      <a:pPr algn="l" fontAlgn="base">
                        <a:spcBef>
                          <a:spcPts val="200"/>
                        </a:spcBef>
                        <a:buClrTx/>
                        <a:buSzTx/>
                        <a:buFontTx/>
                      </a:pPr>
                      <a:r>
                        <a:rPr lang="vi-VN" sz="2000">
                          <a:effectLst/>
                          <a:latin typeface="Calibri" panose="020F0502020204030204" pitchFamily="34" charset="0"/>
                          <a:cs typeface="Calibri" panose="020F0502020204030204" pitchFamily="34" charset="0"/>
                        </a:rPr>
                        <a:t>Loyalty</a:t>
                      </a:r>
                      <a:endParaRPr lang="vi-VN" sz="2000">
                        <a:effectLst/>
                        <a:latin typeface="Calibri" panose="020F0502020204030204" pitchFamily="34" charset="0"/>
                        <a:cs typeface="Calibri" panose="020F0502020204030204" pitchFamily="34" charset="0"/>
                      </a:endParaRPr>
                    </a:p>
                    <a:p>
                      <a:pPr marL="894715" indent="-229235" algn="l">
                        <a:lnSpc>
                          <a:spcPct val="130000"/>
                        </a:lnSpc>
                        <a:spcBef>
                          <a:spcPts val="450"/>
                        </a:spcBef>
                        <a:spcAft>
                          <a:spcPts val="0"/>
                        </a:spcAft>
                      </a:pPr>
                      <a:r>
                        <a:rPr lang="vi-VN" sz="2000">
                          <a:effectLst/>
                          <a:latin typeface="Calibri" panose="020F0502020204030204" pitchFamily="34" charset="0"/>
                          <a:cs typeface="Calibri" panose="020F0502020204030204" pitchFamily="34" charset="0"/>
                        </a:rPr>
                        <a:t> </a:t>
                      </a:r>
                      <a:endParaRPr lang="en-US" sz="1800">
                        <a:effectLst/>
                        <a:latin typeface="Calibri" panose="020F0502020204030204" pitchFamily="34" charset="0"/>
                        <a:ea typeface="Times New Roman" panose="02020603050405020304" pitchFamily="18" charset="0"/>
                        <a:cs typeface="Calibri" panose="020F0502020204030204" pitchFamily="34" charset="0"/>
                      </a:endParaRPr>
                    </a:p>
                  </a:txBody>
                  <a:tcPr marL="27944" marR="27944" marT="0" marB="0"/>
                </a:tc>
                <a:tc>
                  <a:txBody>
                    <a:bodyPr/>
                    <a:lstStyle/>
                    <a:p>
                      <a:pPr marL="894715" indent="-229235" algn="l">
                        <a:lnSpc>
                          <a:spcPct val="130000"/>
                        </a:lnSpc>
                        <a:spcBef>
                          <a:spcPts val="450"/>
                        </a:spcBef>
                        <a:spcAft>
                          <a:spcPts val="0"/>
                        </a:spcAft>
                      </a:pPr>
                      <a:r>
                        <a:rPr lang="vi-VN" sz="1600">
                          <a:effectLst/>
                          <a:latin typeface="Calibri" panose="020F0502020204030204" pitchFamily="34" charset="0"/>
                          <a:cs typeface="Calibri" panose="020F0502020204030204" pitchFamily="34" charset="0"/>
                        </a:rPr>
                        <a:t>Lớn </a:t>
                      </a:r>
                      <a:endParaRPr lang="vi-VN" sz="1600">
                        <a:effectLst/>
                        <a:latin typeface="Calibri" panose="020F0502020204030204" pitchFamily="34" charset="0"/>
                        <a:ea typeface="Times New Roman" panose="02020603050405020304" pitchFamily="18" charset="0"/>
                        <a:cs typeface="Calibri" panose="020F0502020204030204" pitchFamily="34" charset="0"/>
                      </a:endParaRPr>
                    </a:p>
                  </a:txBody>
                  <a:tcPr marL="27944" marR="27944" marT="0" marB="0"/>
                </a:tc>
                <a:tc>
                  <a:txBody>
                    <a:bodyPr/>
                    <a:lstStyle/>
                    <a:p>
                      <a:pPr marL="229870" lvl="0" indent="-171450" algn="l" fontAlgn="base">
                        <a:spcBef>
                          <a:spcPts val="200"/>
                        </a:spcBef>
                        <a:spcAft>
                          <a:spcPts val="0"/>
                        </a:spcAft>
                        <a:buFont typeface="Calibri" panose="020F0502020204030204" pitchFamily="34" charset="0"/>
                        <a:buChar char="−"/>
                      </a:pPr>
                      <a:endParaRPr lang="vi-VN" sz="1600">
                        <a:effectLst/>
                        <a:latin typeface="Calibri" panose="020F0502020204030204" pitchFamily="34" charset="0"/>
                        <a:cs typeface="Calibri" panose="020F0502020204030204" pitchFamily="34" charset="0"/>
                      </a:endParaRPr>
                    </a:p>
                    <a:p>
                      <a:pPr marL="229870" lvl="0" indent="-171450" algn="l" fontAlgn="base">
                        <a:spcBef>
                          <a:spcPts val="200"/>
                        </a:spcBef>
                        <a:spcAft>
                          <a:spcPts val="0"/>
                        </a:spcAft>
                        <a:buFont typeface="Calibri" panose="020F0502020204030204" pitchFamily="34" charset="0"/>
                        <a:buChar char="−"/>
                      </a:pPr>
                      <a:endParaRPr lang="vi-VN" sz="1600">
                        <a:effectLst/>
                        <a:latin typeface="Calibri" panose="020F0502020204030204" pitchFamily="34" charset="0"/>
                        <a:cs typeface="Calibri" panose="020F0502020204030204" pitchFamily="34" charset="0"/>
                      </a:endParaRPr>
                    </a:p>
                    <a:p>
                      <a:pPr marL="229870" lvl="0" indent="-171450" algn="l" fontAlgn="base">
                        <a:spcBef>
                          <a:spcPts val="200"/>
                        </a:spcBef>
                        <a:spcAft>
                          <a:spcPts val="0"/>
                        </a:spcAft>
                        <a:buFont typeface="Calibri" panose="020F0502020204030204" pitchFamily="34" charset="0"/>
                        <a:buChar char="−"/>
                      </a:pPr>
                      <a:endParaRPr lang="vi-VN" sz="1600">
                        <a:effectLst/>
                        <a:latin typeface="Calibri" panose="020F0502020204030204" pitchFamily="34" charset="0"/>
                        <a:cs typeface="Calibri" panose="020F0502020204030204" pitchFamily="34" charset="0"/>
                      </a:endParaRPr>
                    </a:p>
                    <a:p>
                      <a:pPr marL="229870" lvl="0" indent="-171450" algn="l" fontAlgn="base">
                        <a:spcBef>
                          <a:spcPts val="200"/>
                        </a:spcBef>
                        <a:spcAft>
                          <a:spcPts val="0"/>
                        </a:spcAft>
                        <a:buFont typeface="Calibri" panose="020F0502020204030204" pitchFamily="34" charset="0"/>
                        <a:buChar char="−"/>
                      </a:pPr>
                      <a:r>
                        <a:rPr lang="vi-VN" sz="1600">
                          <a:effectLst/>
                          <a:latin typeface="Calibri" panose="020F0502020204030204" pitchFamily="34" charset="0"/>
                          <a:cs typeface="Calibri" panose="020F0502020204030204" pitchFamily="34" charset="0"/>
                        </a:rPr>
                        <a:t>Quản lý dữ liệu khách hàng</a:t>
                      </a:r>
                      <a:endParaRPr lang="en-US" sz="1600">
                        <a:effectLst/>
                        <a:latin typeface="Calibri" panose="020F0502020204030204" pitchFamily="34" charset="0"/>
                        <a:cs typeface="Calibri" panose="020F0502020204030204" pitchFamily="34" charset="0"/>
                      </a:endParaRPr>
                    </a:p>
                    <a:p>
                      <a:pPr marL="229870" lvl="0" indent="-171450" algn="l" fontAlgn="base">
                        <a:spcBef>
                          <a:spcPts val="200"/>
                        </a:spcBef>
                        <a:spcAft>
                          <a:spcPts val="0"/>
                        </a:spcAft>
                        <a:buFont typeface="Calibri" panose="020F0502020204030204" pitchFamily="34" charset="0"/>
                        <a:buChar char="−"/>
                      </a:pPr>
                      <a:r>
                        <a:rPr lang="vi-VN" sz="1600">
                          <a:effectLst/>
                          <a:latin typeface="Calibri" panose="020F0502020204030204" pitchFamily="34" charset="0"/>
                          <a:cs typeface="Calibri" panose="020F0502020204030204" pitchFamily="34" charset="0"/>
                        </a:rPr>
                        <a:t>Phân loại tự động theo từng nhóm khách hàng</a:t>
                      </a:r>
                      <a:endParaRPr lang="vi-VN" sz="1600">
                        <a:effectLst/>
                        <a:latin typeface="Calibri" panose="020F0502020204030204" pitchFamily="34" charset="0"/>
                        <a:cs typeface="Calibri" panose="020F0502020204030204" pitchFamily="34" charset="0"/>
                      </a:endParaRPr>
                    </a:p>
                    <a:p>
                      <a:pPr marL="229870" lvl="0" indent="-171450" algn="l" fontAlgn="base">
                        <a:spcBef>
                          <a:spcPts val="200"/>
                        </a:spcBef>
                        <a:spcAft>
                          <a:spcPts val="0"/>
                        </a:spcAft>
                        <a:buFont typeface="Calibri" panose="020F0502020204030204" pitchFamily="34" charset="0"/>
                        <a:buChar char="−"/>
                      </a:pPr>
                      <a:r>
                        <a:rPr lang="vi-VN" sz="1600">
                          <a:effectLst/>
                          <a:latin typeface="Calibri" panose="020F0502020204030204" pitchFamily="34" charset="0"/>
                          <a:cs typeface="Calibri" panose="020F0502020204030204" pitchFamily="34" charset="0"/>
                        </a:rPr>
                        <a:t>Marketing Automation (Tự động hóa tiếp thị)</a:t>
                      </a:r>
                      <a:endParaRPr lang="en-US" sz="1600">
                        <a:effectLst/>
                        <a:latin typeface="Calibri" panose="020F0502020204030204" pitchFamily="34" charset="0"/>
                        <a:ea typeface="Times New Roman" panose="02020603050405020304" pitchFamily="18" charset="0"/>
                        <a:cs typeface="Calibri" panose="020F0502020204030204" pitchFamily="34" charset="0"/>
                      </a:endParaRPr>
                    </a:p>
                  </a:txBody>
                  <a:tcPr marL="27944" marR="27944" marT="0" marB="0"/>
                </a:tc>
                <a:tc>
                  <a:txBody>
                    <a:bodyPr/>
                    <a:lstStyle/>
                    <a:p>
                      <a:pPr marL="171450" lvl="0" indent="-171450" algn="l">
                        <a:lnSpc>
                          <a:spcPct val="130000"/>
                        </a:lnSpc>
                        <a:spcBef>
                          <a:spcPts val="45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CDP độc lập (tích hợp với các nền tảng tiếp thị và phân tích của bên thứ 3).</a:t>
                      </a:r>
                      <a:endParaRPr lang="en-US" sz="1600">
                        <a:effectLst/>
                        <a:latin typeface="Calibri" panose="020F0502020204030204" pitchFamily="34" charset="0"/>
                        <a:cs typeface="Calibri" panose="020F0502020204030204" pitchFamily="34" charset="0"/>
                      </a:endParaRPr>
                    </a:p>
                    <a:p>
                      <a:pPr marL="171450" lvl="0" indent="-171450" algn="l">
                        <a:lnSpc>
                          <a:spcPct val="130000"/>
                        </a:lnSpc>
                        <a:spcBef>
                          <a:spcPts val="45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Vì một CDP độc lập không được xây dựng cùng với các nền tảng phân tích và thực thi, nên công cụ này sẽ gặp một số vấn đề sau:</a:t>
                      </a:r>
                      <a:endParaRPr lang="en-US" sz="1600">
                        <a:effectLst/>
                        <a:latin typeface="Calibri" panose="020F0502020204030204" pitchFamily="34" charset="0"/>
                        <a:cs typeface="Calibri" panose="020F0502020204030204" pitchFamily="34" charset="0"/>
                      </a:endParaRPr>
                    </a:p>
                    <a:p>
                      <a:pPr marL="171450" lvl="0" indent="-171450" algn="l">
                        <a:lnSpc>
                          <a:spcPct val="130000"/>
                        </a:lnSpc>
                        <a:spcBef>
                          <a:spcPts val="45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Nhiều giao diện người dùng.</a:t>
                      </a:r>
                      <a:endParaRPr lang="en-US" sz="1600">
                        <a:effectLst/>
                        <a:latin typeface="Calibri" panose="020F0502020204030204" pitchFamily="34" charset="0"/>
                        <a:cs typeface="Calibri" panose="020F0502020204030204" pitchFamily="34" charset="0"/>
                      </a:endParaRPr>
                    </a:p>
                    <a:p>
                      <a:pPr marL="171450" lvl="0" indent="-171450" algn="l">
                        <a:lnSpc>
                          <a:spcPct val="130000"/>
                        </a:lnSpc>
                        <a:spcBef>
                          <a:spcPts val="45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Luồng dữ liệu đơn hướng.</a:t>
                      </a:r>
                      <a:endParaRPr lang="en-US" sz="1600">
                        <a:effectLst/>
                        <a:latin typeface="Calibri" panose="020F0502020204030204" pitchFamily="34" charset="0"/>
                        <a:cs typeface="Calibri" panose="020F0502020204030204" pitchFamily="34" charset="0"/>
                      </a:endParaRPr>
                    </a:p>
                    <a:p>
                      <a:pPr marL="171450" lvl="0" indent="-171450" algn="l">
                        <a:lnSpc>
                          <a:spcPct val="130000"/>
                        </a:lnSpc>
                        <a:spcBef>
                          <a:spcPts val="450"/>
                        </a:spcBef>
                        <a:buFont typeface="Calibri" panose="020F0502020204030204" pitchFamily="34" charset="0"/>
                        <a:buChar char="−"/>
                      </a:pPr>
                      <a:r>
                        <a:rPr lang="vi-VN" sz="1600">
                          <a:effectLst/>
                          <a:latin typeface="Calibri" panose="020F0502020204030204" pitchFamily="34" charset="0"/>
                          <a:cs typeface="Calibri" panose="020F0502020204030204" pitchFamily="34" charset="0"/>
                        </a:rPr>
                        <a:t>Điều phối đa kênh khó.</a:t>
                      </a:r>
                      <a:endParaRPr lang="en-US" sz="1600">
                        <a:effectLst/>
                        <a:latin typeface="Calibri" panose="020F0502020204030204" pitchFamily="34" charset="0"/>
                        <a:cs typeface="Calibri" panose="020F0502020204030204" pitchFamily="34" charset="0"/>
                      </a:endParaRPr>
                    </a:p>
                    <a:p>
                      <a:pPr marL="171450" lvl="0" indent="-171450" algn="l">
                        <a:lnSpc>
                          <a:spcPct val="130000"/>
                        </a:lnSpc>
                        <a:spcBef>
                          <a:spcPts val="450"/>
                        </a:spcBef>
                        <a:spcAft>
                          <a:spcPts val="0"/>
                        </a:spcAft>
                        <a:buFont typeface="Calibri" panose="020F0502020204030204" pitchFamily="34" charset="0"/>
                        <a:buChar char="−"/>
                      </a:pPr>
                      <a:r>
                        <a:rPr lang="vi-VN" sz="1600">
                          <a:effectLst/>
                          <a:latin typeface="Calibri" panose="020F0502020204030204" pitchFamily="34" charset="0"/>
                          <a:cs typeface="Calibri" panose="020F0502020204030204" pitchFamily="34" charset="0"/>
                        </a:rPr>
                        <a:t>Phản hồi chậm trễ. </a:t>
                      </a:r>
                      <a:endParaRPr lang="vi-VN" sz="1600">
                        <a:effectLst/>
                        <a:latin typeface="Calibri" panose="020F0502020204030204" pitchFamily="34" charset="0"/>
                        <a:ea typeface="Times New Roman" panose="02020603050405020304" pitchFamily="18" charset="0"/>
                        <a:cs typeface="Calibri" panose="020F0502020204030204" pitchFamily="34" charset="0"/>
                      </a:endParaRPr>
                    </a:p>
                  </a:txBody>
                  <a:tcPr marL="27944" marR="27944" marT="0" marB="0"/>
                </a:tc>
              </a:tr>
            </a:tbl>
          </a:graphicData>
        </a:graphic>
      </p:graphicFrame>
      <p:sp>
        <p:nvSpPr>
          <p:cNvPr id="2" name="Rectangle 1"/>
          <p:cNvSpPr/>
          <p:nvPr/>
        </p:nvSpPr>
        <p:spPr>
          <a:xfrm>
            <a:off x="201385" y="-159038"/>
            <a:ext cx="11696700" cy="908625"/>
          </a:xfrm>
          <a:prstGeom prst="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Freeform: Shape 9"/>
          <p:cNvSpPr/>
          <p:nvPr/>
        </p:nvSpPr>
        <p:spPr>
          <a:xfrm>
            <a:off x="0" y="0"/>
            <a:ext cx="12101195" cy="7374255"/>
          </a:xfrm>
          <a:custGeom>
            <a:avLst/>
            <a:gdLst>
              <a:gd name="connsiteX0" fmla="*/ 228600 w 12192000"/>
              <a:gd name="connsiteY0" fmla="*/ 152399 h 6858000"/>
              <a:gd name="connsiteX1" fmla="*/ 228600 w 12192000"/>
              <a:gd name="connsiteY1" fmla="*/ 6705599 h 6858000"/>
              <a:gd name="connsiteX2" fmla="*/ 11906250 w 12192000"/>
              <a:gd name="connsiteY2" fmla="*/ 6705599 h 6858000"/>
              <a:gd name="connsiteX3" fmla="*/ 11906250 w 12192000"/>
              <a:gd name="connsiteY3" fmla="*/ 15239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8600" y="152399"/>
                </a:moveTo>
                <a:lnTo>
                  <a:pt x="228600" y="6705599"/>
                </a:lnTo>
                <a:lnTo>
                  <a:pt x="11906250" y="6705599"/>
                </a:lnTo>
                <a:lnTo>
                  <a:pt x="11906250" y="152399"/>
                </a:lnTo>
                <a:close/>
                <a:moveTo>
                  <a:pt x="0" y="0"/>
                </a:moveTo>
                <a:lnTo>
                  <a:pt x="12192000" y="0"/>
                </a:lnTo>
                <a:lnTo>
                  <a:pt x="12192000" y="6858000"/>
                </a:lnTo>
                <a:lnTo>
                  <a:pt x="0" y="685800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effectLst/>
              <a:latin typeface="Calibri" panose="020F0502020204030204" pitchFamily="34" charset="0"/>
              <a:cs typeface="Calibri" panose="020F0502020204030204" pitchFamily="34" charset="0"/>
            </a:endParaRPr>
          </a:p>
          <a:p>
            <a:pPr algn="ctr"/>
            <a:endParaRPr lang="en-US">
              <a:effectLst/>
              <a:latin typeface="Calibri" panose="020F0502020204030204" pitchFamily="34" charset="0"/>
              <a:cs typeface="Calibri" panose="020F0502020204030204" pitchFamily="34" charset="0"/>
            </a:endParaRPr>
          </a:p>
        </p:txBody>
      </p:sp>
      <p:sp>
        <p:nvSpPr>
          <p:cNvPr id="4" name="TextBox 3"/>
          <p:cNvSpPr txBox="1"/>
          <p:nvPr/>
        </p:nvSpPr>
        <p:spPr>
          <a:xfrm>
            <a:off x="2840627" y="164333"/>
            <a:ext cx="6896100" cy="584775"/>
          </a:xfrm>
          <a:prstGeom prst="rect">
            <a:avLst/>
          </a:prstGeom>
          <a:noFill/>
        </p:spPr>
        <p:txBody>
          <a:bodyPr wrap="square" rtlCol="0">
            <a:spAutoFit/>
          </a:bodyPr>
          <a:lstStyle/>
          <a:p>
            <a:pPr algn="ctr"/>
            <a:r>
              <a:rPr lang="vi-VN" sz="3200"/>
              <a:t>TỔNG QUAN THỊ TRƯỜNG </a:t>
            </a:r>
            <a:endParaRPr lang="en-US" sz="3200"/>
          </a:p>
        </p:txBody>
      </p:sp>
      <p:sp>
        <p:nvSpPr>
          <p:cNvPr id="13" name="TextBox 12"/>
          <p:cNvSpPr txBox="1"/>
          <p:nvPr/>
        </p:nvSpPr>
        <p:spPr>
          <a:xfrm>
            <a:off x="293915" y="442760"/>
            <a:ext cx="3608387" cy="369332"/>
          </a:xfrm>
          <a:prstGeom prst="rect">
            <a:avLst/>
          </a:prstGeom>
          <a:noFill/>
        </p:spPr>
        <p:txBody>
          <a:bodyPr wrap="square" rtlCol="0">
            <a:spAutoFit/>
          </a:bodyPr>
          <a:lstStyle/>
          <a:p>
            <a:r>
              <a:rPr lang="vi-VN" b="1"/>
              <a:t>Tiềm năng quy mô thị trường </a:t>
            </a:r>
            <a:endParaRPr 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185" y="133350"/>
            <a:ext cx="4914900" cy="6724650"/>
          </a:xfrm>
          <a:prstGeom prst="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Freeform: Shape 9"/>
          <p:cNvSpPr/>
          <p:nvPr/>
        </p:nvSpPr>
        <p:spPr>
          <a:xfrm>
            <a:off x="0" y="0"/>
            <a:ext cx="12192000" cy="6858000"/>
          </a:xfrm>
          <a:custGeom>
            <a:avLst/>
            <a:gdLst>
              <a:gd name="connsiteX0" fmla="*/ 228600 w 12192000"/>
              <a:gd name="connsiteY0" fmla="*/ 152399 h 6858000"/>
              <a:gd name="connsiteX1" fmla="*/ 228600 w 12192000"/>
              <a:gd name="connsiteY1" fmla="*/ 6705599 h 6858000"/>
              <a:gd name="connsiteX2" fmla="*/ 11906250 w 12192000"/>
              <a:gd name="connsiteY2" fmla="*/ 6705599 h 6858000"/>
              <a:gd name="connsiteX3" fmla="*/ 11906250 w 12192000"/>
              <a:gd name="connsiteY3" fmla="*/ 15239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8600" y="152399"/>
                </a:moveTo>
                <a:lnTo>
                  <a:pt x="228600" y="6705599"/>
                </a:lnTo>
                <a:lnTo>
                  <a:pt x="11906250" y="6705599"/>
                </a:lnTo>
                <a:lnTo>
                  <a:pt x="11906250" y="152399"/>
                </a:lnTo>
                <a:close/>
                <a:moveTo>
                  <a:pt x="0" y="0"/>
                </a:moveTo>
                <a:lnTo>
                  <a:pt x="12192000" y="0"/>
                </a:lnTo>
                <a:lnTo>
                  <a:pt x="12192000" y="6858000"/>
                </a:lnTo>
                <a:lnTo>
                  <a:pt x="0" y="685800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
        <p:nvSpPr>
          <p:cNvPr id="3" name="TextBox 2"/>
          <p:cNvSpPr txBox="1"/>
          <p:nvPr/>
        </p:nvSpPr>
        <p:spPr>
          <a:xfrm>
            <a:off x="209550" y="2849344"/>
            <a:ext cx="5181600" cy="646331"/>
          </a:xfrm>
          <a:prstGeom prst="rect">
            <a:avLst/>
          </a:prstGeom>
          <a:noFill/>
        </p:spPr>
        <p:txBody>
          <a:bodyPr wrap="square" rtlCol="0">
            <a:spAutoFit/>
          </a:bodyPr>
          <a:lstStyle/>
          <a:p>
            <a:r>
              <a:rPr lang="vi-VN" sz="3600"/>
              <a:t>BLOCKCHAIN LÀ GÌ ?</a:t>
            </a:r>
            <a:endParaRPr lang="en-US" sz="3600"/>
          </a:p>
        </p:txBody>
      </p:sp>
      <p:sp>
        <p:nvSpPr>
          <p:cNvPr id="13" name="TextBox 12"/>
          <p:cNvSpPr txBox="1"/>
          <p:nvPr/>
        </p:nvSpPr>
        <p:spPr>
          <a:xfrm>
            <a:off x="5391332" y="537759"/>
            <a:ext cx="6103256" cy="2245360"/>
          </a:xfrm>
          <a:prstGeom prst="rect">
            <a:avLst/>
          </a:prstGeom>
          <a:noFill/>
        </p:spPr>
        <p:txBody>
          <a:bodyPr wrap="square">
            <a:spAutoFit/>
          </a:bodyPr>
          <a:lstStyle/>
          <a:p>
            <a:r>
              <a:rPr lang="en-US" sz="2000" b="1">
                <a:solidFill>
                  <a:srgbClr val="000000"/>
                </a:solidFill>
                <a:effectLst/>
                <a:ea typeface="Segoe UI" panose="020B0502040204020203" pitchFamily="34" charset="0"/>
                <a:cs typeface="+mn-lt"/>
              </a:rPr>
              <a:t>Blockchain là m</a:t>
            </a:r>
            <a:r>
              <a:rPr lang="vi-VN" sz="2000" b="1">
                <a:solidFill>
                  <a:srgbClr val="000000"/>
                </a:solidFill>
                <a:effectLst/>
                <a:ea typeface="Segoe UI" panose="020B0502040204020203" pitchFamily="34" charset="0"/>
                <a:cs typeface="+mn-lt"/>
              </a:rPr>
              <a:t>ột cơ sở dữ liệu ph</a:t>
            </a:r>
            <a:r>
              <a:rPr lang="en-US" sz="2000" b="1">
                <a:solidFill>
                  <a:srgbClr val="000000"/>
                </a:solidFill>
                <a:effectLst/>
                <a:ea typeface="Segoe UI" panose="020B0502040204020203" pitchFamily="34" charset="0"/>
                <a:cs typeface="+mn-lt"/>
              </a:rPr>
              <a:t>ân c</a:t>
            </a:r>
            <a:r>
              <a:rPr lang="vi-VN" sz="2000" b="1">
                <a:solidFill>
                  <a:srgbClr val="000000"/>
                </a:solidFill>
                <a:effectLst/>
                <a:ea typeface="Segoe UI" panose="020B0502040204020203" pitchFamily="34" charset="0"/>
                <a:cs typeface="+mn-lt"/>
              </a:rPr>
              <a:t>ấp lưu trữ th</a:t>
            </a:r>
            <a:r>
              <a:rPr lang="en-US" sz="2000" b="1">
                <a:solidFill>
                  <a:srgbClr val="000000"/>
                </a:solidFill>
                <a:effectLst/>
                <a:ea typeface="Segoe UI" panose="020B0502040204020203" pitchFamily="34" charset="0"/>
                <a:cs typeface="+mn-lt"/>
              </a:rPr>
              <a:t>ông tin trong các kh</a:t>
            </a:r>
            <a:r>
              <a:rPr lang="vi-VN" sz="2000" b="1">
                <a:solidFill>
                  <a:srgbClr val="000000"/>
                </a:solidFill>
                <a:effectLst/>
                <a:ea typeface="Segoe UI" panose="020B0502040204020203" pitchFamily="34" charset="0"/>
                <a:cs typeface="+mn-lt"/>
              </a:rPr>
              <a:t>ối (block) được li</a:t>
            </a:r>
            <a:r>
              <a:rPr lang="en-US" sz="2000" b="1">
                <a:solidFill>
                  <a:srgbClr val="000000"/>
                </a:solidFill>
                <a:effectLst/>
                <a:ea typeface="Segoe UI" panose="020B0502040204020203" pitchFamily="34" charset="0"/>
                <a:cs typeface="+mn-lt"/>
              </a:rPr>
              <a:t>ên k</a:t>
            </a:r>
            <a:r>
              <a:rPr lang="vi-VN" sz="2000" b="1">
                <a:solidFill>
                  <a:srgbClr val="000000"/>
                </a:solidFill>
                <a:effectLst/>
                <a:ea typeface="Segoe UI" panose="020B0502040204020203" pitchFamily="34" charset="0"/>
                <a:cs typeface="+mn-lt"/>
              </a:rPr>
              <a:t>ết với nhau bằng m</a:t>
            </a:r>
            <a:r>
              <a:rPr lang="en-US" sz="2000" b="1">
                <a:solidFill>
                  <a:srgbClr val="000000"/>
                </a:solidFill>
                <a:effectLst/>
                <a:ea typeface="Segoe UI" panose="020B0502040204020203" pitchFamily="34" charset="0"/>
                <a:cs typeface="+mn-lt"/>
              </a:rPr>
              <a:t>ã hóa và m</a:t>
            </a:r>
            <a:r>
              <a:rPr lang="vi-VN" sz="2000" b="1">
                <a:solidFill>
                  <a:srgbClr val="000000"/>
                </a:solidFill>
                <a:effectLst/>
                <a:ea typeface="Segoe UI" panose="020B0502040204020203" pitchFamily="34" charset="0"/>
                <a:cs typeface="+mn-lt"/>
              </a:rPr>
              <a:t>ở rộng theo thời gian để tạo th</a:t>
            </a:r>
            <a:r>
              <a:rPr lang="en-US" sz="2000" b="1">
                <a:solidFill>
                  <a:srgbClr val="000000"/>
                </a:solidFill>
                <a:effectLst/>
                <a:ea typeface="Segoe UI" panose="020B0502040204020203" pitchFamily="34" charset="0"/>
                <a:cs typeface="+mn-lt"/>
              </a:rPr>
              <a:t>ành m</a:t>
            </a:r>
            <a:r>
              <a:rPr lang="vi-VN" sz="2000" b="1">
                <a:solidFill>
                  <a:srgbClr val="000000"/>
                </a:solidFill>
                <a:effectLst/>
                <a:ea typeface="Segoe UI" panose="020B0502040204020203" pitchFamily="34" charset="0"/>
                <a:cs typeface="+mn-lt"/>
              </a:rPr>
              <a:t>ột chuỗi (chain)	</a:t>
            </a:r>
            <a:endParaRPr lang="vi-VN" sz="2000" b="1">
              <a:solidFill>
                <a:srgbClr val="000000"/>
              </a:solidFill>
              <a:effectLst/>
              <a:ea typeface="Segoe UI" panose="020B0502040204020203" pitchFamily="34" charset="0"/>
              <a:cs typeface="+mn-lt"/>
            </a:endParaRPr>
          </a:p>
          <a:p>
            <a:endParaRPr lang="vi-VN" altLang="en-US" sz="2000" b="1">
              <a:latin typeface="Time s New Roman"/>
            </a:endParaRPr>
          </a:p>
          <a:p>
            <a:r>
              <a:rPr lang="vi-VN" altLang="en-US" sz="2000" b="1">
                <a:latin typeface="Arial" panose="020B0604020202020204" pitchFamily="34" charset="0"/>
                <a:cs typeface="Arial" panose="020B0604020202020204" pitchFamily="34" charset="0"/>
              </a:rPr>
              <a:t>Blockchain như một cuốn sổ cái điện tử</a:t>
            </a:r>
            <a:endParaRPr lang="vi-VN" altLang="en-US" sz="2000" b="1">
              <a:latin typeface="Arial" panose="020B0604020202020204" pitchFamily="34" charset="0"/>
              <a:cs typeface="Arial" panose="020B0604020202020204" pitchFamily="34" charset="0"/>
            </a:endParaRPr>
          </a:p>
          <a:p>
            <a:r>
              <a:rPr lang="vi-VN" altLang="en-US" sz="2000" b="1">
                <a:latin typeface="Arial" panose="020B0604020202020204" pitchFamily="34" charset="0"/>
                <a:cs typeface="Arial" panose="020B0604020202020204" pitchFamily="34" charset="0"/>
              </a:rPr>
              <a:t>không thể thay đổi được</a:t>
            </a:r>
            <a:endParaRPr lang="vi-VN" altLang="en-US" sz="2000" b="1">
              <a:latin typeface="Arial" panose="020B0604020202020204" pitchFamily="34" charset="0"/>
              <a:cs typeface="Arial" panose="020B0604020202020204" pitchFamily="34" charset="0"/>
            </a:endParaRPr>
          </a:p>
        </p:txBody>
      </p:sp>
      <p:pic>
        <p:nvPicPr>
          <p:cNvPr id="15" name="Picture 14" descr="fOGcm1n0fUqbm1sxtUlYHErN-A5ad8JQ3-Zv43ic3k0"/>
          <p:cNvPicPr/>
          <p:nvPr/>
        </p:nvPicPr>
        <p:blipFill>
          <a:blip r:embed="rId1"/>
          <a:stretch>
            <a:fillRect/>
          </a:stretch>
        </p:blipFill>
        <p:spPr>
          <a:xfrm>
            <a:off x="5125085" y="3076575"/>
            <a:ext cx="6769735" cy="3552190"/>
          </a:xfrm>
          <a:prstGeom prst="round2DiagRect">
            <a:avLst>
              <a:gd name="adj1" fmla="val 0"/>
              <a:gd name="adj2" fmla="val 0"/>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550" y="133350"/>
            <a:ext cx="3524250" cy="6724650"/>
          </a:xfrm>
          <a:prstGeom prst="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Freeform: Shape 9"/>
          <p:cNvSpPr/>
          <p:nvPr/>
        </p:nvSpPr>
        <p:spPr>
          <a:xfrm>
            <a:off x="0" y="0"/>
            <a:ext cx="12192000" cy="6858000"/>
          </a:xfrm>
          <a:custGeom>
            <a:avLst/>
            <a:gdLst>
              <a:gd name="connsiteX0" fmla="*/ 228600 w 12192000"/>
              <a:gd name="connsiteY0" fmla="*/ 152399 h 6858000"/>
              <a:gd name="connsiteX1" fmla="*/ 228600 w 12192000"/>
              <a:gd name="connsiteY1" fmla="*/ 6705599 h 6858000"/>
              <a:gd name="connsiteX2" fmla="*/ 11906250 w 12192000"/>
              <a:gd name="connsiteY2" fmla="*/ 6705599 h 6858000"/>
              <a:gd name="connsiteX3" fmla="*/ 11906250 w 12192000"/>
              <a:gd name="connsiteY3" fmla="*/ 15239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8600" y="152399"/>
                </a:moveTo>
                <a:lnTo>
                  <a:pt x="228600" y="6705599"/>
                </a:lnTo>
                <a:lnTo>
                  <a:pt x="11906250" y="6705599"/>
                </a:lnTo>
                <a:lnTo>
                  <a:pt x="11906250" y="152399"/>
                </a:lnTo>
                <a:close/>
                <a:moveTo>
                  <a:pt x="0" y="0"/>
                </a:moveTo>
                <a:lnTo>
                  <a:pt x="12192000" y="0"/>
                </a:lnTo>
                <a:lnTo>
                  <a:pt x="12192000" y="6858000"/>
                </a:lnTo>
                <a:lnTo>
                  <a:pt x="0" y="685800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
        <p:nvSpPr>
          <p:cNvPr id="4" name="TextBox 3"/>
          <p:cNvSpPr txBox="1"/>
          <p:nvPr/>
        </p:nvSpPr>
        <p:spPr>
          <a:xfrm>
            <a:off x="0" y="2019300"/>
            <a:ext cx="3524250" cy="1077218"/>
          </a:xfrm>
          <a:prstGeom prst="rect">
            <a:avLst/>
          </a:prstGeom>
          <a:noFill/>
        </p:spPr>
        <p:txBody>
          <a:bodyPr wrap="square" rtlCol="0">
            <a:spAutoFit/>
          </a:bodyPr>
          <a:lstStyle/>
          <a:p>
            <a:pPr algn="ctr"/>
            <a:r>
              <a:rPr lang="vi-VN" sz="3200"/>
              <a:t>LÍ DO PHÁT TRIỂN DỰ ÁN </a:t>
            </a:r>
            <a:endParaRPr lang="en-US" sz="3200"/>
          </a:p>
        </p:txBody>
      </p:sp>
      <p:sp>
        <p:nvSpPr>
          <p:cNvPr id="7" name="TextBox 6"/>
          <p:cNvSpPr txBox="1"/>
          <p:nvPr/>
        </p:nvSpPr>
        <p:spPr>
          <a:xfrm>
            <a:off x="4117522" y="1231378"/>
            <a:ext cx="6105524" cy="3396892"/>
          </a:xfrm>
          <a:prstGeom prst="rect">
            <a:avLst/>
          </a:prstGeom>
          <a:noFill/>
        </p:spPr>
        <p:txBody>
          <a:bodyPr wrap="square">
            <a:spAutoFit/>
          </a:bodyPr>
          <a:lstStyle/>
          <a:p>
            <a:pPr marL="342900" marR="175260" lvl="0" indent="-342900" algn="just">
              <a:lnSpc>
                <a:spcPct val="150000"/>
              </a:lnSpc>
              <a:spcBef>
                <a:spcPts val="450"/>
              </a:spcBef>
              <a:spcAft>
                <a:spcPts val="0"/>
              </a:spcAft>
              <a:buFont typeface="Times New Roman" panose="02020603050405020304" pitchFamily="18" charset="0"/>
              <a:buChar char="-"/>
            </a:pPr>
            <a:r>
              <a:rPr lang="vi-VN" sz="2000">
                <a:effectLst/>
                <a:latin typeface="Times New Roman" panose="02020603050405020304" pitchFamily="18" charset="0"/>
                <a:ea typeface="Times New Roman" panose="02020603050405020304" pitchFamily="18" charset="0"/>
              </a:rPr>
              <a:t>Giảm tính phụ thuộc vào các dịch vụ nước ngoài</a:t>
            </a:r>
            <a:endParaRPr lang="en-US" sz="1600">
              <a:effectLst/>
              <a:latin typeface="Times New Roman" panose="02020603050405020304" pitchFamily="18" charset="0"/>
              <a:ea typeface="Times New Roman" panose="02020603050405020304" pitchFamily="18" charset="0"/>
            </a:endParaRPr>
          </a:p>
          <a:p>
            <a:pPr marL="342900" marR="175260" lvl="0" indent="-342900" algn="just">
              <a:lnSpc>
                <a:spcPct val="150000"/>
              </a:lnSpc>
              <a:spcBef>
                <a:spcPts val="450"/>
              </a:spcBef>
              <a:spcAft>
                <a:spcPts val="0"/>
              </a:spcAft>
              <a:buFont typeface="Times New Roman" panose="02020603050405020304" pitchFamily="18" charset="0"/>
              <a:buChar char="-"/>
            </a:pPr>
            <a:r>
              <a:rPr lang="vi-VN" sz="2000">
                <a:effectLst/>
                <a:latin typeface="Times New Roman" panose="02020603050405020304" pitchFamily="18" charset="0"/>
                <a:ea typeface="Times New Roman" panose="02020603050405020304" pitchFamily="18" charset="0"/>
              </a:rPr>
              <a:t>Sử dụng nguồn data sinh thái, công nghệ thân thiện với môi trường, kiểm soát chặt chẽ nguồn data của khách hàng, đáp ứng được nhu cầu mà khách hàng đưa ra. </a:t>
            </a:r>
            <a:endParaRPr lang="en-US" sz="1600">
              <a:effectLst/>
              <a:latin typeface="Times New Roman" panose="02020603050405020304" pitchFamily="18" charset="0"/>
              <a:ea typeface="Times New Roman" panose="02020603050405020304" pitchFamily="18" charset="0"/>
            </a:endParaRPr>
          </a:p>
          <a:p>
            <a:pPr marL="342900" marR="175260" lvl="0" indent="-342900" algn="just">
              <a:lnSpc>
                <a:spcPct val="150000"/>
              </a:lnSpc>
              <a:spcBef>
                <a:spcPts val="450"/>
              </a:spcBef>
              <a:spcAft>
                <a:spcPts val="0"/>
              </a:spcAft>
              <a:buFont typeface="Times New Roman" panose="02020603050405020304" pitchFamily="18" charset="0"/>
              <a:buChar char="-"/>
            </a:pPr>
            <a:r>
              <a:rPr lang="vi-VN" sz="2000">
                <a:effectLst/>
                <a:latin typeface="Times New Roman" panose="02020603050405020304" pitchFamily="18" charset="0"/>
                <a:ea typeface="Times New Roman" panose="02020603050405020304" pitchFamily="18" charset="0"/>
              </a:rPr>
              <a:t>Tạo môi trường cho sinh viên trong việc phát triển tư duy, sáng tạo  ngay cả khi chưa tố nghiệp</a:t>
            </a:r>
            <a:endParaRPr lang="en-US" sz="16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Green simple business model canvas poster"/>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9550" y="1114425"/>
            <a:ext cx="11772900" cy="5625245"/>
          </a:xfrm>
          <a:prstGeom prst="rect">
            <a:avLst/>
          </a:prstGeom>
          <a:noFill/>
          <a:ln>
            <a:noFill/>
          </a:ln>
        </p:spPr>
      </p:pic>
      <p:sp>
        <p:nvSpPr>
          <p:cNvPr id="2" name="Rectangle 1"/>
          <p:cNvSpPr/>
          <p:nvPr/>
        </p:nvSpPr>
        <p:spPr>
          <a:xfrm>
            <a:off x="209550" y="133350"/>
            <a:ext cx="11811000" cy="981075"/>
          </a:xfrm>
          <a:prstGeom prst="rect">
            <a:avLst/>
          </a:prstGeom>
          <a:solidFill>
            <a:schemeClr val="tx2">
              <a:lumMod val="20000"/>
              <a:lumOff val="80000"/>
            </a:schemeClr>
          </a:solidFill>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Freeform: Shape 9"/>
          <p:cNvSpPr/>
          <p:nvPr/>
        </p:nvSpPr>
        <p:spPr>
          <a:xfrm>
            <a:off x="0" y="0"/>
            <a:ext cx="12192000" cy="6858000"/>
          </a:xfrm>
          <a:custGeom>
            <a:avLst/>
            <a:gdLst>
              <a:gd name="connsiteX0" fmla="*/ 228600 w 12192000"/>
              <a:gd name="connsiteY0" fmla="*/ 152399 h 6858000"/>
              <a:gd name="connsiteX1" fmla="*/ 228600 w 12192000"/>
              <a:gd name="connsiteY1" fmla="*/ 6705599 h 6858000"/>
              <a:gd name="connsiteX2" fmla="*/ 11906250 w 12192000"/>
              <a:gd name="connsiteY2" fmla="*/ 6705599 h 6858000"/>
              <a:gd name="connsiteX3" fmla="*/ 11906250 w 12192000"/>
              <a:gd name="connsiteY3" fmla="*/ 15239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8600" y="152399"/>
                </a:moveTo>
                <a:lnTo>
                  <a:pt x="228600" y="6705599"/>
                </a:lnTo>
                <a:lnTo>
                  <a:pt x="11906250" y="6705599"/>
                </a:lnTo>
                <a:lnTo>
                  <a:pt x="11906250" y="152399"/>
                </a:lnTo>
                <a:close/>
                <a:moveTo>
                  <a:pt x="0" y="0"/>
                </a:moveTo>
                <a:lnTo>
                  <a:pt x="12192000" y="0"/>
                </a:lnTo>
                <a:lnTo>
                  <a:pt x="12192000" y="6858000"/>
                </a:lnTo>
                <a:lnTo>
                  <a:pt x="0" y="685800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
        <p:nvSpPr>
          <p:cNvPr id="3" name="TextBox 2"/>
          <p:cNvSpPr txBox="1"/>
          <p:nvPr/>
        </p:nvSpPr>
        <p:spPr>
          <a:xfrm>
            <a:off x="3314700" y="468094"/>
            <a:ext cx="5181600" cy="646331"/>
          </a:xfrm>
          <a:prstGeom prst="rect">
            <a:avLst/>
          </a:prstGeom>
          <a:noFill/>
        </p:spPr>
        <p:txBody>
          <a:bodyPr wrap="square" rtlCol="0">
            <a:spAutoFit/>
          </a:bodyPr>
          <a:lstStyle/>
          <a:p>
            <a:r>
              <a:rPr lang="vi-VN" sz="3600"/>
              <a:t>SƠ LƯỢC VỀ DỰ ÁN </a:t>
            </a:r>
            <a:endParaRPr lang="en-US"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row: Down 18"/>
          <p:cNvSpPr/>
          <p:nvPr/>
        </p:nvSpPr>
        <p:spPr>
          <a:xfrm rot="16834386">
            <a:off x="4991578" y="5121688"/>
            <a:ext cx="297793" cy="1195803"/>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p:cNvSpPr/>
          <p:nvPr/>
        </p:nvSpPr>
        <p:spPr>
          <a:xfrm rot="16200000">
            <a:off x="5006474" y="4636110"/>
            <a:ext cx="236402" cy="1218333"/>
          </a:xfrm>
          <a:prstGeom prst="down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p:cNvSpPr/>
          <p:nvPr/>
        </p:nvSpPr>
        <p:spPr>
          <a:xfrm rot="15346321">
            <a:off x="4982957" y="4242550"/>
            <a:ext cx="283437" cy="948681"/>
          </a:xfrm>
          <a:prstGeom prst="down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11675" y="4727110"/>
            <a:ext cx="1962151" cy="104655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09550" y="133350"/>
            <a:ext cx="11696700" cy="1219200"/>
          </a:xfrm>
          <a:prstGeom prst="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Freeform: Shape 9"/>
          <p:cNvSpPr/>
          <p:nvPr/>
        </p:nvSpPr>
        <p:spPr>
          <a:xfrm>
            <a:off x="0" y="0"/>
            <a:ext cx="12192000" cy="6858000"/>
          </a:xfrm>
          <a:custGeom>
            <a:avLst/>
            <a:gdLst>
              <a:gd name="connsiteX0" fmla="*/ 228600 w 12192000"/>
              <a:gd name="connsiteY0" fmla="*/ 152399 h 6858000"/>
              <a:gd name="connsiteX1" fmla="*/ 228600 w 12192000"/>
              <a:gd name="connsiteY1" fmla="*/ 6705599 h 6858000"/>
              <a:gd name="connsiteX2" fmla="*/ 11906250 w 12192000"/>
              <a:gd name="connsiteY2" fmla="*/ 6705599 h 6858000"/>
              <a:gd name="connsiteX3" fmla="*/ 11906250 w 12192000"/>
              <a:gd name="connsiteY3" fmla="*/ 15239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8600" y="152399"/>
                </a:moveTo>
                <a:lnTo>
                  <a:pt x="228600" y="6705599"/>
                </a:lnTo>
                <a:lnTo>
                  <a:pt x="11906250" y="6705599"/>
                </a:lnTo>
                <a:lnTo>
                  <a:pt x="11906250" y="152399"/>
                </a:lnTo>
                <a:close/>
                <a:moveTo>
                  <a:pt x="0" y="0"/>
                </a:moveTo>
                <a:lnTo>
                  <a:pt x="12192000" y="0"/>
                </a:lnTo>
                <a:lnTo>
                  <a:pt x="12192000" y="6858000"/>
                </a:lnTo>
                <a:lnTo>
                  <a:pt x="0" y="685800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
        <p:nvSpPr>
          <p:cNvPr id="4" name="TextBox 3"/>
          <p:cNvSpPr txBox="1"/>
          <p:nvPr/>
        </p:nvSpPr>
        <p:spPr>
          <a:xfrm>
            <a:off x="2762250" y="457200"/>
            <a:ext cx="6896100" cy="584775"/>
          </a:xfrm>
          <a:prstGeom prst="rect">
            <a:avLst/>
          </a:prstGeom>
          <a:noFill/>
        </p:spPr>
        <p:txBody>
          <a:bodyPr wrap="square" rtlCol="0">
            <a:spAutoFit/>
          </a:bodyPr>
          <a:lstStyle/>
          <a:p>
            <a:pPr algn="ctr"/>
            <a:r>
              <a:rPr lang="vi-VN" sz="3200"/>
              <a:t>TỔNG QUAN THỊ TRƯỜNG </a:t>
            </a:r>
            <a:endParaRPr lang="en-US" sz="3200"/>
          </a:p>
        </p:txBody>
      </p:sp>
      <p:sp>
        <p:nvSpPr>
          <p:cNvPr id="3" name="TextBox 2"/>
          <p:cNvSpPr txBox="1"/>
          <p:nvPr/>
        </p:nvSpPr>
        <p:spPr>
          <a:xfrm>
            <a:off x="457881" y="1927141"/>
            <a:ext cx="3120571" cy="369332"/>
          </a:xfrm>
          <a:prstGeom prst="rect">
            <a:avLst/>
          </a:prstGeom>
          <a:noFill/>
        </p:spPr>
        <p:txBody>
          <a:bodyPr wrap="square" rtlCol="0">
            <a:spAutoFit/>
          </a:bodyPr>
          <a:lstStyle/>
          <a:p>
            <a:r>
              <a:rPr lang="vi-VN" b="1"/>
              <a:t>KHÁCH HÀNG TIỀM NĂNG  </a:t>
            </a:r>
            <a:endParaRPr lang="en-US" b="1"/>
          </a:p>
        </p:txBody>
      </p:sp>
      <p:sp>
        <p:nvSpPr>
          <p:cNvPr id="8" name="TextBox 7"/>
          <p:cNvSpPr txBox="1"/>
          <p:nvPr/>
        </p:nvSpPr>
        <p:spPr>
          <a:xfrm>
            <a:off x="3912510" y="2317066"/>
            <a:ext cx="6103256" cy="923330"/>
          </a:xfrm>
          <a:prstGeom prst="rect">
            <a:avLst/>
          </a:prstGeom>
          <a:noFill/>
        </p:spPr>
        <p:txBody>
          <a:bodyPr wrap="square">
            <a:spAutoFit/>
          </a:bodyPr>
          <a:lstStyle/>
          <a:p>
            <a:r>
              <a:rPr lang="vi-VN" sz="1800" b="1">
                <a:effectLst/>
                <a:latin typeface="Times New Roman" panose="02020603050405020304" pitchFamily="18" charset="0"/>
                <a:ea typeface="Times New Roman" panose="02020603050405020304" pitchFamily="18" charset="0"/>
              </a:rPr>
              <a:t>Khách hàng là những tổ chức doanh nghiệp, những cá nhân có sức ảnh hưởng, hoặc tất cả mọi người dân cần trao đổi hay lưu trữ các thông tin quan trọng</a:t>
            </a:r>
            <a:endParaRPr lang="en-US" b="1"/>
          </a:p>
        </p:txBody>
      </p:sp>
      <p:sp>
        <p:nvSpPr>
          <p:cNvPr id="9" name="TextBox 8"/>
          <p:cNvSpPr txBox="1"/>
          <p:nvPr/>
        </p:nvSpPr>
        <p:spPr>
          <a:xfrm>
            <a:off x="1673679" y="3429000"/>
            <a:ext cx="1088571" cy="523220"/>
          </a:xfrm>
          <a:prstGeom prst="rect">
            <a:avLst/>
          </a:prstGeom>
          <a:noFill/>
        </p:spPr>
        <p:txBody>
          <a:bodyPr wrap="square" rtlCol="0">
            <a:spAutoFit/>
          </a:bodyPr>
          <a:lstStyle/>
          <a:p>
            <a:r>
              <a:rPr lang="vi-VN" sz="2800" b="1"/>
              <a:t>B2B</a:t>
            </a:r>
            <a:endParaRPr lang="en-US" sz="2800" b="1"/>
          </a:p>
        </p:txBody>
      </p:sp>
      <p:sp>
        <p:nvSpPr>
          <p:cNvPr id="11" name="Arrow: Right 10"/>
          <p:cNvSpPr/>
          <p:nvPr/>
        </p:nvSpPr>
        <p:spPr>
          <a:xfrm>
            <a:off x="2762250" y="3506748"/>
            <a:ext cx="482145" cy="377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50821" y="3551277"/>
            <a:ext cx="4122061" cy="369332"/>
          </a:xfrm>
          <a:prstGeom prst="rect">
            <a:avLst/>
          </a:prstGeom>
          <a:noFill/>
        </p:spPr>
        <p:txBody>
          <a:bodyPr wrap="square" rtlCol="0">
            <a:spAutoFit/>
          </a:bodyPr>
          <a:lstStyle/>
          <a:p>
            <a:r>
              <a:rPr lang="vi-VN" b="1"/>
              <a:t>Doanh nghiệp với doanh nghiệp </a:t>
            </a:r>
            <a:endParaRPr lang="en-US" b="1"/>
          </a:p>
        </p:txBody>
      </p:sp>
      <p:sp>
        <p:nvSpPr>
          <p:cNvPr id="15" name="TextBox 14"/>
          <p:cNvSpPr txBox="1"/>
          <p:nvPr/>
        </p:nvSpPr>
        <p:spPr>
          <a:xfrm>
            <a:off x="681583" y="4766534"/>
            <a:ext cx="3120571" cy="369332"/>
          </a:xfrm>
          <a:prstGeom prst="rect">
            <a:avLst/>
          </a:prstGeom>
          <a:noFill/>
        </p:spPr>
        <p:txBody>
          <a:bodyPr wrap="square" rtlCol="0">
            <a:spAutoFit/>
          </a:bodyPr>
          <a:lstStyle/>
          <a:p>
            <a:r>
              <a:rPr lang="vi-VN" b="1"/>
              <a:t>Giá dịch vụ </a:t>
            </a:r>
            <a:endParaRPr lang="en-US" b="1"/>
          </a:p>
        </p:txBody>
      </p:sp>
      <p:sp>
        <p:nvSpPr>
          <p:cNvPr id="16" name="TextBox 15"/>
          <p:cNvSpPr txBox="1"/>
          <p:nvPr/>
        </p:nvSpPr>
        <p:spPr>
          <a:xfrm>
            <a:off x="2930483" y="4994146"/>
            <a:ext cx="1743343" cy="369332"/>
          </a:xfrm>
          <a:prstGeom prst="rect">
            <a:avLst/>
          </a:prstGeom>
          <a:noFill/>
        </p:spPr>
        <p:txBody>
          <a:bodyPr wrap="square" rtlCol="0">
            <a:spAutoFit/>
          </a:bodyPr>
          <a:lstStyle/>
          <a:p>
            <a:r>
              <a:rPr lang="vi-VN" b="1"/>
              <a:t>Có các gói </a:t>
            </a:r>
            <a:endParaRPr lang="en-US" b="1"/>
          </a:p>
        </p:txBody>
      </p:sp>
      <p:sp>
        <p:nvSpPr>
          <p:cNvPr id="22" name="Rectangle: Rounded Corners 21"/>
          <p:cNvSpPr/>
          <p:nvPr/>
        </p:nvSpPr>
        <p:spPr>
          <a:xfrm>
            <a:off x="5832246" y="4136571"/>
            <a:ext cx="4183520" cy="59053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5920924" y="4914620"/>
            <a:ext cx="4103915" cy="59053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5920925" y="5772161"/>
            <a:ext cx="4103914" cy="59053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096000" y="4257873"/>
            <a:ext cx="3773714" cy="369332"/>
          </a:xfrm>
          <a:prstGeom prst="rect">
            <a:avLst/>
          </a:prstGeom>
          <a:noFill/>
        </p:spPr>
        <p:txBody>
          <a:bodyPr wrap="square" rtlCol="0">
            <a:spAutoFit/>
          </a:bodyPr>
          <a:lstStyle/>
          <a:p>
            <a:r>
              <a:rPr lang="vi-VN"/>
              <a:t>6 tháng  giá 10tr </a:t>
            </a:r>
            <a:endParaRPr lang="en-US"/>
          </a:p>
        </p:txBody>
      </p:sp>
      <p:sp>
        <p:nvSpPr>
          <p:cNvPr id="28" name="TextBox 27"/>
          <p:cNvSpPr txBox="1"/>
          <p:nvPr/>
        </p:nvSpPr>
        <p:spPr>
          <a:xfrm>
            <a:off x="6210300" y="5060610"/>
            <a:ext cx="3773714" cy="369332"/>
          </a:xfrm>
          <a:prstGeom prst="rect">
            <a:avLst/>
          </a:prstGeom>
          <a:noFill/>
        </p:spPr>
        <p:txBody>
          <a:bodyPr wrap="square" rtlCol="0">
            <a:spAutoFit/>
          </a:bodyPr>
          <a:lstStyle/>
          <a:p>
            <a:r>
              <a:rPr lang="vi-VN"/>
              <a:t>1 năm giá 15tr</a:t>
            </a:r>
            <a:endParaRPr lang="en-US"/>
          </a:p>
        </p:txBody>
      </p:sp>
      <p:sp>
        <p:nvSpPr>
          <p:cNvPr id="29" name="TextBox 28"/>
          <p:cNvSpPr txBox="1"/>
          <p:nvPr/>
        </p:nvSpPr>
        <p:spPr>
          <a:xfrm>
            <a:off x="6324600" y="5863347"/>
            <a:ext cx="3773714" cy="369332"/>
          </a:xfrm>
          <a:prstGeom prst="rect">
            <a:avLst/>
          </a:prstGeom>
          <a:noFill/>
        </p:spPr>
        <p:txBody>
          <a:bodyPr wrap="square" rtlCol="0">
            <a:spAutoFit/>
          </a:bodyPr>
          <a:lstStyle/>
          <a:p>
            <a:r>
              <a:rPr lang="vi-VN"/>
              <a:t>5 năm giá 70tr</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09550" y="730099"/>
          <a:ext cx="11696700" cy="6115048"/>
        </p:xfrm>
        <a:graphic>
          <a:graphicData uri="http://schemas.openxmlformats.org/drawingml/2006/table">
            <a:tbl>
              <a:tblPr firstRow="1" firstCol="1" bandRow="1">
                <a:tableStyleId>{5C22544A-7EE6-4342-B048-85BDC9FD1C3A}</a:tableStyleId>
              </a:tblPr>
              <a:tblGrid>
                <a:gridCol w="2228850"/>
                <a:gridCol w="5568950"/>
                <a:gridCol w="3898900"/>
              </a:tblGrid>
              <a:tr h="552508">
                <a:tc>
                  <a:txBody>
                    <a:bodyPr/>
                    <a:lstStyle/>
                    <a:p>
                      <a:pPr algn="ctr">
                        <a:lnSpc>
                          <a:spcPct val="115000"/>
                        </a:lnSpc>
                        <a:spcAft>
                          <a:spcPts val="1000"/>
                        </a:spcAft>
                      </a:pPr>
                      <a:r>
                        <a:rPr lang="en-US" sz="1800">
                          <a:effectLst/>
                        </a:rPr>
                        <a:t>Objectives</a:t>
                      </a:r>
                      <a:endParaRPr lang="en-US" sz="180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Tung SP ra thị trường, quảng bá đến người tiêu dùng, thay đổi thoái quen sử dụng của doanh nghiệp và chấp nhận SP nhằm xây dựng thương hiệu</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Thâm nhập và mở rộng thị trường</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r>
              <a:tr h="494301">
                <a:tc>
                  <a:txBody>
                    <a:bodyPr/>
                    <a:lstStyle/>
                    <a:p>
                      <a:pPr algn="ctr">
                        <a:lnSpc>
                          <a:spcPct val="115000"/>
                        </a:lnSpc>
                        <a:spcAft>
                          <a:spcPts val="1000"/>
                        </a:spcAft>
                      </a:pPr>
                      <a:r>
                        <a:rPr lang="en-US" sz="1800">
                          <a:effectLst/>
                        </a:rPr>
                        <a:t>Goals</a:t>
                      </a:r>
                      <a:endParaRPr lang="en-US" sz="180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Đưa được SP đến doanh nghiệp.</a:t>
                      </a:r>
                      <a:endParaRPr lang="en-US" sz="1050">
                        <a:effectLst/>
                      </a:endParaRPr>
                    </a:p>
                    <a:p>
                      <a:pPr>
                        <a:lnSpc>
                          <a:spcPct val="115000"/>
                        </a:lnSpc>
                        <a:spcAft>
                          <a:spcPts val="1000"/>
                        </a:spcAft>
                      </a:pPr>
                      <a:r>
                        <a:rPr lang="en-US" sz="1050">
                          <a:effectLst/>
                        </a:rPr>
                        <a:t>Mục tiêu: tiếp cận ≥ 10% khách hàng mục tiêu/ tháng đầu tiên</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Xây dựng thương hiệu là ưu tiên hàng đầu trong giai đoạn này</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r>
              <a:tr h="364665">
                <a:tc>
                  <a:txBody>
                    <a:bodyPr/>
                    <a:lstStyle/>
                    <a:p>
                      <a:pPr algn="ctr">
                        <a:lnSpc>
                          <a:spcPct val="115000"/>
                        </a:lnSpc>
                        <a:spcAft>
                          <a:spcPts val="1000"/>
                        </a:spcAft>
                      </a:pPr>
                      <a:r>
                        <a:rPr lang="en-US" sz="1800">
                          <a:effectLst/>
                        </a:rPr>
                        <a:t>Target</a:t>
                      </a:r>
                      <a:endParaRPr lang="en-US" sz="180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Doanh nghiệp vừa và nhỏ, ứng dụng công nghệ hiện đại, có quan tâm đến sự phát triển bền vững</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Liên tục tối ưu nhóm khách hàng mục tiêu trong quá trình kinh doanh</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r>
              <a:tr h="869986">
                <a:tc>
                  <a:txBody>
                    <a:bodyPr/>
                    <a:lstStyle/>
                    <a:p>
                      <a:pPr algn="ctr">
                        <a:lnSpc>
                          <a:spcPct val="115000"/>
                        </a:lnSpc>
                        <a:spcAft>
                          <a:spcPts val="1000"/>
                        </a:spcAft>
                      </a:pPr>
                      <a:r>
                        <a:rPr lang="en-US" sz="1800">
                          <a:effectLst/>
                        </a:rPr>
                        <a:t>Concept</a:t>
                      </a:r>
                      <a:endParaRPr lang="en-US" sz="180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Doanh nghiệp vừa: quản lý tiệp khách hàng 100.000 - 900.000 người/1 doanh nghiệp </a:t>
                      </a:r>
                      <a:endParaRPr lang="en-US" sz="1050">
                        <a:effectLst/>
                      </a:endParaRPr>
                    </a:p>
                    <a:p>
                      <a:pPr>
                        <a:lnSpc>
                          <a:spcPct val="115000"/>
                        </a:lnSpc>
                        <a:spcAft>
                          <a:spcPts val="1000"/>
                        </a:spcAft>
                      </a:pPr>
                      <a:r>
                        <a:rPr lang="en-US" sz="1050">
                          <a:effectLst/>
                        </a:rPr>
                        <a:t>Doanh nghiệp nhỏ: quản lý tiệp khách hàng 1.000 -200.000 người/1 doanh nghiệp </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Dựa trên dữ liệu thu thập, phân tích insight, phát triển Concept mới mang tính chiến lược</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r>
              <a:tr h="364665">
                <a:tc rowSpan="4">
                  <a:txBody>
                    <a:bodyPr/>
                    <a:lstStyle/>
                    <a:p>
                      <a:pPr algn="ctr">
                        <a:lnSpc>
                          <a:spcPct val="115000"/>
                        </a:lnSpc>
                        <a:spcAft>
                          <a:spcPts val="1000"/>
                        </a:spcAft>
                      </a:pPr>
                      <a:r>
                        <a:rPr lang="en-US" sz="1800">
                          <a:effectLst/>
                        </a:rPr>
                        <a:t>Strategies &amp; Tactics</a:t>
                      </a:r>
                      <a:endParaRPr lang="en-US" sz="1800">
                        <a:effectLst/>
                      </a:endParaRPr>
                    </a:p>
                    <a:p>
                      <a:pPr algn="ctr">
                        <a:lnSpc>
                          <a:spcPct val="115000"/>
                        </a:lnSpc>
                        <a:spcAft>
                          <a:spcPts val="1000"/>
                        </a:spcAft>
                      </a:pPr>
                      <a:r>
                        <a:rPr lang="en-US" sz="1800">
                          <a:effectLst/>
                        </a:rPr>
                        <a:t>(4P)</a:t>
                      </a:r>
                      <a:endParaRPr lang="en-US" sz="180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Product: SP chất lượng cao và khó sao chép, các collection được tung ra thị trường định kỳ, an toàn - minh bạch - bảo mật cao.</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rowSpan="4">
                  <a:txBody>
                    <a:bodyPr/>
                    <a:lstStyle/>
                    <a:p>
                      <a:pPr>
                        <a:lnSpc>
                          <a:spcPct val="115000"/>
                        </a:lnSpc>
                        <a:spcAft>
                          <a:spcPts val="1000"/>
                        </a:spcAft>
                      </a:pPr>
                      <a:r>
                        <a:rPr lang="en-US" sz="1050">
                          <a:effectLst/>
                        </a:rPr>
                        <a:t>4Ps: cổ điển nhưng vẫn hiệu quả</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r>
              <a:tr h="364665">
                <a:tc vMerge="1">
                  <a:tcPr/>
                </a:tc>
                <a:tc>
                  <a:txBody>
                    <a:bodyPr/>
                    <a:lstStyle/>
                    <a:p>
                      <a:pPr>
                        <a:lnSpc>
                          <a:spcPct val="115000"/>
                        </a:lnSpc>
                        <a:spcAft>
                          <a:spcPts val="1000"/>
                        </a:spcAft>
                      </a:pPr>
                      <a:r>
                        <a:rPr lang="en-US" sz="1050">
                          <a:effectLst/>
                        </a:rPr>
                        <a:t>Price: SP nhắm vào phân khúc doanh nghiệp vừa và nhỏ với doanh thu của doanh nghiệp từ 1 tỷ VNĐ - 20 tỷ VNĐ/1 năm</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vMerge="1">
                  <a:tcPr/>
                </a:tc>
              </a:tr>
              <a:tr h="552508">
                <a:tc vMerge="1">
                  <a:tcPr/>
                </a:tc>
                <a:tc>
                  <a:txBody>
                    <a:bodyPr/>
                    <a:lstStyle/>
                    <a:p>
                      <a:pPr>
                        <a:lnSpc>
                          <a:spcPct val="115000"/>
                        </a:lnSpc>
                        <a:spcAft>
                          <a:spcPts val="1000"/>
                        </a:spcAft>
                      </a:pPr>
                      <a:r>
                        <a:rPr lang="en-US" sz="1050">
                          <a:effectLst/>
                        </a:rPr>
                        <a:t>Promotion: Xúc tiến bán hàng theo các Concept 🡪 kiểm tra tính hiệu quả của Concept, tối ưu hóa chiến lược truyền thông – marketing, đồng thời thu thập và phân tích insight doanh nghiệp mục tiêu</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vMerge="1">
                  <a:tcPr/>
                </a:tc>
              </a:tr>
              <a:tr h="552508">
                <a:tc vMerge="1">
                  <a:tcPr/>
                </a:tc>
                <a:tc>
                  <a:txBody>
                    <a:bodyPr/>
                    <a:lstStyle/>
                    <a:p>
                      <a:pPr>
                        <a:lnSpc>
                          <a:spcPct val="115000"/>
                        </a:lnSpc>
                        <a:spcAft>
                          <a:spcPts val="1000"/>
                        </a:spcAft>
                      </a:pPr>
                      <a:r>
                        <a:rPr lang="en-US" sz="1050">
                          <a:effectLst/>
                        </a:rPr>
                        <a:t>Place: Kết hợp Digital marketing và Trade Marketing vừa cung cấp phần mềm cho các doanh nghiệp vừa và nhỏ, mục tiêu hướng đến các doanh nghiệp trung bình và lớn</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vMerge="1">
                  <a:tcPr/>
                </a:tc>
              </a:tr>
              <a:tr h="1187463">
                <a:tc>
                  <a:txBody>
                    <a:bodyPr/>
                    <a:lstStyle/>
                    <a:p>
                      <a:pPr algn="ctr">
                        <a:lnSpc>
                          <a:spcPct val="115000"/>
                        </a:lnSpc>
                        <a:spcAft>
                          <a:spcPts val="1000"/>
                        </a:spcAft>
                      </a:pPr>
                      <a:r>
                        <a:rPr lang="en-US" sz="1800">
                          <a:effectLst/>
                        </a:rPr>
                        <a:t>Channels</a:t>
                      </a:r>
                      <a:endParaRPr lang="en-US" sz="180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Thông qua 2 kênh chính:</a:t>
                      </a:r>
                      <a:endParaRPr lang="en-US" sz="1050">
                        <a:effectLst/>
                      </a:endParaRPr>
                    </a:p>
                    <a:p>
                      <a:pPr>
                        <a:lnSpc>
                          <a:spcPct val="115000"/>
                        </a:lnSpc>
                        <a:spcAft>
                          <a:spcPts val="1000"/>
                        </a:spcAft>
                      </a:pPr>
                      <a:r>
                        <a:rPr lang="en-US" sz="1050">
                          <a:effectLst/>
                        </a:rPr>
                        <a:t>+ Sự giới thiệu: các doanh nghiệp đang sử dụng phần mềm sẽ giới thiệu lại cho các doanh nghiệp khác</a:t>
                      </a:r>
                      <a:endParaRPr lang="en-US" sz="1050">
                        <a:effectLst/>
                      </a:endParaRPr>
                    </a:p>
                    <a:p>
                      <a:pPr>
                        <a:lnSpc>
                          <a:spcPct val="115000"/>
                        </a:lnSpc>
                        <a:spcAft>
                          <a:spcPts val="1000"/>
                        </a:spcAft>
                      </a:pPr>
                      <a:r>
                        <a:rPr lang="en-US" sz="1050">
                          <a:effectLst/>
                        </a:rPr>
                        <a:t>+ Social Media: Fanpage Smart Lock trên các nền tảng Facebook, Instagram, Youtube, Tik Tok</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 Own Media: tận dụng các kênh miễn phí để xây dựng thương hiệu</a:t>
                      </a:r>
                      <a:endParaRPr lang="en-US" sz="1050">
                        <a:effectLst/>
                      </a:endParaRPr>
                    </a:p>
                    <a:p>
                      <a:pPr>
                        <a:lnSpc>
                          <a:spcPct val="115000"/>
                        </a:lnSpc>
                        <a:spcAft>
                          <a:spcPts val="1000"/>
                        </a:spcAft>
                      </a:pPr>
                      <a:r>
                        <a:rPr lang="en-US" sz="1050">
                          <a:effectLst/>
                        </a:rPr>
                        <a:t>+ Paid Media: quảng bá thương hiệu kết hợp bán phần mềm theo chiến thuật nuôi dưỡng</a:t>
                      </a:r>
                      <a:endParaRPr lang="en-US" sz="1050">
                        <a:effectLst/>
                      </a:endParaRPr>
                    </a:p>
                    <a:p>
                      <a:pPr>
                        <a:lnSpc>
                          <a:spcPct val="115000"/>
                        </a:lnSpc>
                        <a:spcAft>
                          <a:spcPts val="1000"/>
                        </a:spcAft>
                      </a:pPr>
                      <a:r>
                        <a:rPr lang="en-US" sz="1050">
                          <a:effectLst/>
                        </a:rPr>
                        <a:t>+ WOM: tạo thương hiệu tốt để tạo hiệu ứng truyền miệng</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r>
              <a:tr h="811779">
                <a:tc>
                  <a:txBody>
                    <a:bodyPr/>
                    <a:lstStyle/>
                    <a:p>
                      <a:pPr algn="ctr">
                        <a:lnSpc>
                          <a:spcPct val="115000"/>
                        </a:lnSpc>
                        <a:spcAft>
                          <a:spcPts val="1000"/>
                        </a:spcAft>
                      </a:pPr>
                      <a:r>
                        <a:rPr lang="en-US" sz="1800">
                          <a:effectLst/>
                        </a:rPr>
                        <a:t>Budget</a:t>
                      </a:r>
                      <a:endParaRPr lang="en-US" sz="180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 Channels: 10,000,000 đ/ tháng</a:t>
                      </a:r>
                      <a:endParaRPr lang="en-US" sz="1050">
                        <a:effectLst/>
                      </a:endParaRPr>
                    </a:p>
                    <a:p>
                      <a:pPr>
                        <a:lnSpc>
                          <a:spcPct val="115000"/>
                        </a:lnSpc>
                        <a:spcAft>
                          <a:spcPts val="1000"/>
                        </a:spcAft>
                      </a:pPr>
                      <a:r>
                        <a:rPr lang="en-US" sz="1050">
                          <a:effectLst/>
                        </a:rPr>
                        <a:t>+ Xây dựng và quản trị website: 100,000,000đ</a:t>
                      </a:r>
                      <a:endParaRPr lang="en-US" sz="1050">
                        <a:effectLst/>
                      </a:endParaRPr>
                    </a:p>
                    <a:p>
                      <a:pPr>
                        <a:lnSpc>
                          <a:spcPct val="115000"/>
                        </a:lnSpc>
                        <a:spcAft>
                          <a:spcPts val="1000"/>
                        </a:spcAft>
                      </a:pPr>
                      <a:r>
                        <a:rPr lang="en-US" sz="1050">
                          <a:effectLst/>
                        </a:rPr>
                        <a:t>(phần còn lại sẽ được bù đắp cho các Channels ở giai đoạn sau)</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c>
                  <a:txBody>
                    <a:bodyPr/>
                    <a:lstStyle/>
                    <a:p>
                      <a:pPr>
                        <a:lnSpc>
                          <a:spcPct val="115000"/>
                        </a:lnSpc>
                        <a:spcAft>
                          <a:spcPts val="1000"/>
                        </a:spcAft>
                      </a:pPr>
                      <a:r>
                        <a:rPr lang="en-US" sz="1050">
                          <a:effectLst/>
                        </a:rPr>
                        <a:t>Tập trung chủ yếu vào các Channels, tối ưu liên tục sau khi có kết quả kinh doanh. Tổng Budget: 400,000,000đ</a:t>
                      </a:r>
                      <a:endParaRPr lang="en-US" sz="1050">
                        <a:effectLst/>
                        <a:latin typeface="Calibri" panose="020F0502020204030204" pitchFamily="34" charset="0"/>
                        <a:ea typeface="MS Mincho" panose="02020609040205080304" pitchFamily="49" charset="-128"/>
                        <a:cs typeface="Times New Roman" panose="02020603050405020304" pitchFamily="18" charset="0"/>
                      </a:endParaRPr>
                    </a:p>
                  </a:txBody>
                  <a:tcPr marL="44165" marR="44165" marT="0" marB="0" anchor="ctr"/>
                </a:tc>
              </a:tr>
            </a:tbl>
          </a:graphicData>
        </a:graphic>
      </p:graphicFrame>
      <p:sp>
        <p:nvSpPr>
          <p:cNvPr id="2" name="Rectangle 1"/>
          <p:cNvSpPr/>
          <p:nvPr/>
        </p:nvSpPr>
        <p:spPr>
          <a:xfrm>
            <a:off x="209550" y="133350"/>
            <a:ext cx="11696700" cy="609600"/>
          </a:xfrm>
          <a:prstGeom prst="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Freeform: Shape 9"/>
          <p:cNvSpPr/>
          <p:nvPr/>
        </p:nvSpPr>
        <p:spPr>
          <a:xfrm>
            <a:off x="0" y="0"/>
            <a:ext cx="12192000" cy="6858000"/>
          </a:xfrm>
          <a:custGeom>
            <a:avLst/>
            <a:gdLst>
              <a:gd name="connsiteX0" fmla="*/ 228600 w 12192000"/>
              <a:gd name="connsiteY0" fmla="*/ 152399 h 6858000"/>
              <a:gd name="connsiteX1" fmla="*/ 228600 w 12192000"/>
              <a:gd name="connsiteY1" fmla="*/ 6705599 h 6858000"/>
              <a:gd name="connsiteX2" fmla="*/ 11906250 w 12192000"/>
              <a:gd name="connsiteY2" fmla="*/ 6705599 h 6858000"/>
              <a:gd name="connsiteX3" fmla="*/ 11906250 w 12192000"/>
              <a:gd name="connsiteY3" fmla="*/ 15239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8600" y="152399"/>
                </a:moveTo>
                <a:lnTo>
                  <a:pt x="228600" y="6705599"/>
                </a:lnTo>
                <a:lnTo>
                  <a:pt x="11906250" y="6705599"/>
                </a:lnTo>
                <a:lnTo>
                  <a:pt x="11906250" y="152399"/>
                </a:lnTo>
                <a:close/>
                <a:moveTo>
                  <a:pt x="0" y="0"/>
                </a:moveTo>
                <a:lnTo>
                  <a:pt x="12192000" y="0"/>
                </a:lnTo>
                <a:lnTo>
                  <a:pt x="12192000" y="6858000"/>
                </a:lnTo>
                <a:lnTo>
                  <a:pt x="0" y="685800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
        <p:nvSpPr>
          <p:cNvPr id="3" name="TextBox 2"/>
          <p:cNvSpPr txBox="1"/>
          <p:nvPr/>
        </p:nvSpPr>
        <p:spPr>
          <a:xfrm>
            <a:off x="3733800" y="219730"/>
            <a:ext cx="7067550" cy="523220"/>
          </a:xfrm>
          <a:prstGeom prst="rect">
            <a:avLst/>
          </a:prstGeom>
          <a:noFill/>
        </p:spPr>
        <p:txBody>
          <a:bodyPr wrap="square" rtlCol="0">
            <a:spAutoFit/>
          </a:bodyPr>
          <a:lstStyle/>
          <a:p>
            <a:r>
              <a:rPr lang="vi-VN" sz="2800"/>
              <a:t>MARKETING VÀ PHÂN PHỐI </a:t>
            </a:r>
            <a:endParaRPr 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264769" y="4579774"/>
            <a:ext cx="11927231" cy="10279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0" y="0"/>
            <a:ext cx="12192000" cy="6858000"/>
          </a:xfrm>
          <a:custGeom>
            <a:avLst/>
            <a:gdLst>
              <a:gd name="connsiteX0" fmla="*/ 228600 w 12192000"/>
              <a:gd name="connsiteY0" fmla="*/ 152399 h 6858000"/>
              <a:gd name="connsiteX1" fmla="*/ 228600 w 12192000"/>
              <a:gd name="connsiteY1" fmla="*/ 6705599 h 6858000"/>
              <a:gd name="connsiteX2" fmla="*/ 11906250 w 12192000"/>
              <a:gd name="connsiteY2" fmla="*/ 6705599 h 6858000"/>
              <a:gd name="connsiteX3" fmla="*/ 11906250 w 12192000"/>
              <a:gd name="connsiteY3" fmla="*/ 15239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8600" y="152399"/>
                </a:moveTo>
                <a:lnTo>
                  <a:pt x="228600" y="6705599"/>
                </a:lnTo>
                <a:lnTo>
                  <a:pt x="11906250" y="6705599"/>
                </a:lnTo>
                <a:lnTo>
                  <a:pt x="11906250" y="152399"/>
                </a:lnTo>
                <a:close/>
                <a:moveTo>
                  <a:pt x="0" y="0"/>
                </a:moveTo>
                <a:lnTo>
                  <a:pt x="12192000" y="0"/>
                </a:lnTo>
                <a:lnTo>
                  <a:pt x="12192000" y="6858000"/>
                </a:lnTo>
                <a:lnTo>
                  <a:pt x="0" y="685800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
        <p:nvSpPr>
          <p:cNvPr id="6" name="TextBox 5"/>
          <p:cNvSpPr txBox="1"/>
          <p:nvPr/>
        </p:nvSpPr>
        <p:spPr>
          <a:xfrm>
            <a:off x="1198598" y="671685"/>
            <a:ext cx="6378116" cy="523220"/>
          </a:xfrm>
          <a:prstGeom prst="rect">
            <a:avLst/>
          </a:prstGeom>
          <a:noFill/>
        </p:spPr>
        <p:txBody>
          <a:bodyPr wrap="square" rtlCol="0">
            <a:spAutoFit/>
          </a:bodyPr>
          <a:lstStyle/>
          <a:p>
            <a:r>
              <a:rPr lang="vi-VN" sz="2800" b="1">
                <a:effectLst/>
                <a:latin typeface="Times New Roman" panose="02020603050405020304" pitchFamily="18" charset="0"/>
                <a:ea typeface="Times New Roman" panose="02020603050405020304" pitchFamily="18" charset="0"/>
              </a:rPr>
              <a:t>MENTOR VÀ TEAM SMART CLOCK  </a:t>
            </a:r>
            <a:endParaRPr lang="en-US" sz="2000"/>
          </a:p>
        </p:txBody>
      </p:sp>
      <p:pic>
        <p:nvPicPr>
          <p:cNvPr id="5" name="Picture 4" descr="A person with the arms crossed&#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1505" y="2057400"/>
            <a:ext cx="2073910" cy="2522220"/>
          </a:xfrm>
          <a:prstGeom prst="rect">
            <a:avLst/>
          </a:prstGeom>
        </p:spPr>
      </p:pic>
      <p:pic>
        <p:nvPicPr>
          <p:cNvPr id="14" name="Picture 13" descr="A person posing for a picture&#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t="9458"/>
          <a:stretch>
            <a:fillRect/>
          </a:stretch>
        </p:blipFill>
        <p:spPr>
          <a:xfrm>
            <a:off x="9633528" y="2099390"/>
            <a:ext cx="2178715" cy="2473168"/>
          </a:xfrm>
          <a:prstGeom prst="rect">
            <a:avLst/>
          </a:prstGeom>
        </p:spPr>
      </p:pic>
      <p:sp>
        <p:nvSpPr>
          <p:cNvPr id="17" name="TextBox 16"/>
          <p:cNvSpPr txBox="1"/>
          <p:nvPr/>
        </p:nvSpPr>
        <p:spPr>
          <a:xfrm>
            <a:off x="2883897" y="4661658"/>
            <a:ext cx="2194111" cy="713529"/>
          </a:xfrm>
          <a:prstGeom prst="rect">
            <a:avLst/>
          </a:prstGeom>
          <a:noFill/>
        </p:spPr>
        <p:txBody>
          <a:bodyPr wrap="square">
            <a:spAutoFit/>
          </a:bodyPr>
          <a:lstStyle/>
          <a:p>
            <a:pPr algn="ctr">
              <a:lnSpc>
                <a:spcPct val="115000"/>
              </a:lnSpc>
              <a:spcBef>
                <a:spcPts val="200"/>
              </a:spcBef>
              <a:spcAft>
                <a:spcPts val="200"/>
              </a:spcAft>
            </a:pPr>
            <a:r>
              <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Nguyễn Trọng Phúc</a:t>
            </a:r>
            <a:endParaRPr lang="en-US" sz="1400" b="1">
              <a:effectLst/>
              <a:latin typeface="Calibri" panose="020F0502020204030204" pitchFamily="34" charset="0"/>
              <a:ea typeface="MS Mincho" panose="02020609040205080304" pitchFamily="49" charset="-128"/>
              <a:cs typeface="Times New Roman" panose="02020603050405020304" pitchFamily="18" charset="0"/>
            </a:endParaRPr>
          </a:p>
          <a:p>
            <a:r>
              <a:rPr lang="vi-VN" b="1">
                <a:solidFill>
                  <a:srgbClr val="000000"/>
                </a:solidFill>
                <a:latin typeface="Times New Roman" panose="02020603050405020304" pitchFamily="18" charset="0"/>
                <a:ea typeface="Times New Roman" panose="02020603050405020304" pitchFamily="18" charset="0"/>
              </a:rPr>
              <a:t>           </a:t>
            </a:r>
            <a:r>
              <a:rPr lang="en-US" sz="1800" b="1">
                <a:solidFill>
                  <a:srgbClr val="000000"/>
                </a:solidFill>
                <a:effectLst/>
                <a:latin typeface="Times New Roman" panose="02020603050405020304" pitchFamily="18" charset="0"/>
                <a:ea typeface="Times New Roman" panose="02020603050405020304" pitchFamily="18" charset="0"/>
              </a:rPr>
              <a:t>(2003)</a:t>
            </a:r>
            <a:endParaRPr lang="en-US" b="1"/>
          </a:p>
        </p:txBody>
      </p:sp>
      <p:sp>
        <p:nvSpPr>
          <p:cNvPr id="19" name="TextBox 18"/>
          <p:cNvSpPr txBox="1"/>
          <p:nvPr/>
        </p:nvSpPr>
        <p:spPr>
          <a:xfrm>
            <a:off x="9455507" y="4717924"/>
            <a:ext cx="2401874" cy="713529"/>
          </a:xfrm>
          <a:prstGeom prst="rect">
            <a:avLst/>
          </a:prstGeom>
          <a:noFill/>
        </p:spPr>
        <p:txBody>
          <a:bodyPr wrap="square">
            <a:spAutoFit/>
          </a:bodyPr>
          <a:lstStyle/>
          <a:p>
            <a:pPr algn="ctr">
              <a:lnSpc>
                <a:spcPct val="115000"/>
              </a:lnSpc>
              <a:spcBef>
                <a:spcPts val="200"/>
              </a:spcBef>
              <a:spcAft>
                <a:spcPts val="200"/>
              </a:spcAft>
            </a:pPr>
            <a:r>
              <a:rPr lang="en-US" b="1">
                <a:solidFill>
                  <a:srgbClr val="000000"/>
                </a:solidFill>
                <a:latin typeface="Times New Roman" panose="02020603050405020304" pitchFamily="18" charset="0"/>
                <a:cs typeface="Times New Roman" panose="02020603050405020304" pitchFamily="18" charset="0"/>
              </a:rPr>
              <a:t>Nguyễn Thị Duyên</a:t>
            </a:r>
            <a:endParaRPr lang="en-US" b="1">
              <a:solidFill>
                <a:srgbClr val="000000"/>
              </a:solidFill>
              <a:latin typeface="Times New Roman" panose="02020603050405020304" pitchFamily="18" charset="0"/>
              <a:cs typeface="Times New Roman" panose="02020603050405020304" pitchFamily="18" charset="0"/>
            </a:endParaRPr>
          </a:p>
          <a:p>
            <a:r>
              <a:rPr lang="vi-VN" b="1">
                <a:solidFill>
                  <a:srgbClr val="000000"/>
                </a:solidFill>
                <a:latin typeface="Times New Roman" panose="02020603050405020304" pitchFamily="18" charset="0"/>
                <a:cs typeface="Times New Roman" panose="02020603050405020304" pitchFamily="18" charset="0"/>
              </a:rPr>
              <a:t>                </a:t>
            </a:r>
            <a:r>
              <a:rPr lang="en-US" b="1">
                <a:solidFill>
                  <a:srgbClr val="000000"/>
                </a:solidFill>
                <a:latin typeface="Times New Roman" panose="02020603050405020304" pitchFamily="18" charset="0"/>
                <a:cs typeface="Times New Roman" panose="02020603050405020304" pitchFamily="18" charset="0"/>
              </a:rPr>
              <a:t>(2003)</a:t>
            </a:r>
            <a:endParaRPr lang="en-US" b="1">
              <a:solidFill>
                <a:srgbClr val="000000"/>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5084930" y="4661548"/>
            <a:ext cx="2655409" cy="711835"/>
          </a:xfrm>
          <a:prstGeom prst="rect">
            <a:avLst/>
          </a:prstGeom>
          <a:noFill/>
        </p:spPr>
        <p:txBody>
          <a:bodyPr wrap="square">
            <a:spAutoFit/>
          </a:bodyPr>
          <a:lstStyle/>
          <a:p>
            <a:pPr algn="ctr">
              <a:lnSpc>
                <a:spcPct val="115000"/>
              </a:lnSpc>
              <a:spcBef>
                <a:spcPts val="200"/>
              </a:spcBef>
              <a:spcAft>
                <a:spcPts val="200"/>
              </a:spcAft>
            </a:pPr>
            <a:r>
              <a:rPr lang="en-US" b="1">
                <a:solidFill>
                  <a:srgbClr val="000000"/>
                </a:solidFill>
                <a:latin typeface="Times New Roman" panose="02020603050405020304" pitchFamily="18" charset="0"/>
                <a:cs typeface="Times New Roman" panose="02020603050405020304" pitchFamily="18" charset="0"/>
              </a:rPr>
              <a:t>Nguyễn Thị Khánh Lâm</a:t>
            </a:r>
            <a:endParaRPr lang="en-US" b="1">
              <a:solidFill>
                <a:srgbClr val="000000"/>
              </a:solidFill>
              <a:latin typeface="Times New Roman" panose="02020603050405020304" pitchFamily="18" charset="0"/>
              <a:cs typeface="Times New Roman" panose="02020603050405020304" pitchFamily="18" charset="0"/>
            </a:endParaRPr>
          </a:p>
          <a:p>
            <a:r>
              <a:rPr lang="vi-VN" b="1">
                <a:solidFill>
                  <a:srgbClr val="000000"/>
                </a:solidFill>
                <a:latin typeface="Times New Roman" panose="02020603050405020304" pitchFamily="18" charset="0"/>
                <a:cs typeface="Times New Roman" panose="02020603050405020304" pitchFamily="18" charset="0"/>
              </a:rPr>
              <a:t>           	</a:t>
            </a:r>
            <a:r>
              <a:rPr lang="en-US" b="1">
                <a:solidFill>
                  <a:srgbClr val="000000"/>
                </a:solidFill>
                <a:latin typeface="Times New Roman" panose="02020603050405020304" pitchFamily="18" charset="0"/>
                <a:cs typeface="Times New Roman" panose="02020603050405020304" pitchFamily="18" charset="0"/>
              </a:rPr>
              <a:t>(2003)</a:t>
            </a:r>
            <a:endParaRPr lang="en-US" b="1">
              <a:solidFill>
                <a:srgbClr val="000000"/>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7747688" y="4727029"/>
            <a:ext cx="1864885" cy="646331"/>
          </a:xfrm>
          <a:prstGeom prst="rect">
            <a:avLst/>
          </a:prstGeom>
          <a:noFill/>
        </p:spPr>
        <p:txBody>
          <a:bodyPr wrap="square">
            <a:spAutoFit/>
          </a:bodyPr>
          <a:lstStyle/>
          <a:p>
            <a:r>
              <a:rPr lang="en-US" b="1">
                <a:solidFill>
                  <a:srgbClr val="000000"/>
                </a:solidFill>
                <a:latin typeface="Times New Roman" panose="02020603050405020304" pitchFamily="18" charset="0"/>
                <a:cs typeface="Times New Roman" panose="02020603050405020304" pitchFamily="18" charset="0"/>
              </a:rPr>
              <a:t>Phan Văn Tùng</a:t>
            </a:r>
            <a:endParaRPr lang="en-US" b="1">
              <a:solidFill>
                <a:srgbClr val="000000"/>
              </a:solidFill>
              <a:latin typeface="Times New Roman" panose="02020603050405020304" pitchFamily="18" charset="0"/>
              <a:cs typeface="Times New Roman" panose="02020603050405020304" pitchFamily="18" charset="0"/>
            </a:endParaRPr>
          </a:p>
          <a:p>
            <a:r>
              <a:rPr lang="vi-VN" b="1">
                <a:solidFill>
                  <a:srgbClr val="000000"/>
                </a:solidFill>
                <a:latin typeface="Times New Roman" panose="02020603050405020304" pitchFamily="18" charset="0"/>
                <a:cs typeface="Times New Roman" panose="02020603050405020304" pitchFamily="18" charset="0"/>
              </a:rPr>
              <a:t>       </a:t>
            </a:r>
            <a:r>
              <a:rPr lang="en-US" b="1">
                <a:solidFill>
                  <a:srgbClr val="000000"/>
                </a:solidFill>
                <a:latin typeface="Times New Roman" panose="02020603050405020304" pitchFamily="18" charset="0"/>
                <a:cs typeface="Times New Roman" panose="02020603050405020304" pitchFamily="18" charset="0"/>
              </a:rPr>
              <a:t>(2003)</a:t>
            </a:r>
            <a:endParaRPr lang="en-US" b="1">
              <a:solidFill>
                <a:srgbClr val="000000"/>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2685512" y="5639512"/>
            <a:ext cx="2519675" cy="922020"/>
          </a:xfrm>
          <a:prstGeom prst="rect">
            <a:avLst/>
          </a:prstGeom>
          <a:noFill/>
        </p:spPr>
        <p:txBody>
          <a:bodyPr wrap="square">
            <a:spAutoFit/>
          </a:bodyPr>
          <a:lstStyle/>
          <a:p>
            <a:pPr algn="ctr"/>
            <a:r>
              <a:rPr lang="en-US" sz="1800">
                <a:solidFill>
                  <a:srgbClr val="000000"/>
                </a:solidFill>
                <a:effectLst/>
                <a:latin typeface="Times New Roman" panose="02020603050405020304" pitchFamily="18" charset="0"/>
                <a:ea typeface="Times New Roman" panose="02020603050405020304" pitchFamily="18" charset="0"/>
              </a:rPr>
              <a:t>Sinh viên Ngành Kỹ thuật p</a:t>
            </a:r>
            <a:r>
              <a:rPr lang="vi-VN" altLang="en-US" sz="1800">
                <a:solidFill>
                  <a:srgbClr val="000000"/>
                </a:solidFill>
                <a:effectLst/>
                <a:latin typeface="Times New Roman" panose="02020603050405020304" pitchFamily="18" charset="0"/>
                <a:ea typeface="Times New Roman" panose="02020603050405020304" pitchFamily="18" charset="0"/>
              </a:rPr>
              <a:t>hần</a:t>
            </a:r>
            <a:r>
              <a:rPr lang="vi-VN" sz="1800">
                <a:solidFill>
                  <a:srgbClr val="000000"/>
                </a:solidFill>
                <a:effectLst/>
                <a:latin typeface="Times New Roman" panose="02020603050405020304" pitchFamily="18" charset="0"/>
                <a:ea typeface="Times New Roman" panose="02020603050405020304" pitchFamily="18" charset="0"/>
              </a:rPr>
              <a:t> mềm</a:t>
            </a:r>
            <a:endParaRPr lang="vi-VN" sz="1800">
              <a:solidFill>
                <a:srgbClr val="000000"/>
              </a:solidFill>
              <a:effectLst/>
              <a:latin typeface="Times New Roman" panose="02020603050405020304" pitchFamily="18" charset="0"/>
              <a:ea typeface="Times New Roman" panose="02020603050405020304" pitchFamily="18" charset="0"/>
            </a:endParaRPr>
          </a:p>
          <a:p>
            <a:pPr algn="ctr"/>
            <a:r>
              <a:rPr lang="en-US" sz="1800">
                <a:solidFill>
                  <a:srgbClr val="000000"/>
                </a:solidFill>
                <a:effectLst/>
                <a:latin typeface="Times New Roman" panose="02020603050405020304" pitchFamily="18" charset="0"/>
                <a:ea typeface="Times New Roman" panose="02020603050405020304" pitchFamily="18" charset="0"/>
              </a:rPr>
              <a:t> ĐH Nguyễn Tất Thành</a:t>
            </a:r>
            <a:endParaRPr lang="en-US"/>
          </a:p>
        </p:txBody>
      </p:sp>
      <p:sp>
        <p:nvSpPr>
          <p:cNvPr id="28" name="TextBox 27"/>
          <p:cNvSpPr txBox="1"/>
          <p:nvPr/>
        </p:nvSpPr>
        <p:spPr>
          <a:xfrm>
            <a:off x="5124895" y="5558232"/>
            <a:ext cx="2519675" cy="923330"/>
          </a:xfrm>
          <a:prstGeom prst="rect">
            <a:avLst/>
          </a:prstGeom>
          <a:noFill/>
        </p:spPr>
        <p:txBody>
          <a:bodyPr wrap="square">
            <a:spAutoFit/>
          </a:bodyPr>
          <a:lstStyle/>
          <a:p>
            <a:pPr algn="ctr"/>
            <a:r>
              <a:rPr lang="en-US" sz="1800">
                <a:solidFill>
                  <a:srgbClr val="000000"/>
                </a:solidFill>
                <a:effectLst/>
                <a:latin typeface="Times New Roman" panose="02020603050405020304" pitchFamily="18" charset="0"/>
                <a:ea typeface="Times New Roman" panose="02020603050405020304" pitchFamily="18" charset="0"/>
              </a:rPr>
              <a:t>Sinh viên Ngành Kỹ thuật phần mềm</a:t>
            </a:r>
            <a:endParaRPr lang="vi-VN" sz="1800">
              <a:solidFill>
                <a:srgbClr val="000000"/>
              </a:solidFill>
              <a:effectLst/>
              <a:latin typeface="Times New Roman" panose="02020603050405020304" pitchFamily="18" charset="0"/>
              <a:ea typeface="Times New Roman" panose="02020603050405020304" pitchFamily="18" charset="0"/>
            </a:endParaRPr>
          </a:p>
          <a:p>
            <a:pPr algn="ctr"/>
            <a:r>
              <a:rPr lang="en-US" sz="1800">
                <a:solidFill>
                  <a:srgbClr val="000000"/>
                </a:solidFill>
                <a:effectLst/>
                <a:latin typeface="Times New Roman" panose="02020603050405020304" pitchFamily="18" charset="0"/>
                <a:ea typeface="Times New Roman" panose="02020603050405020304" pitchFamily="18" charset="0"/>
              </a:rPr>
              <a:t> ĐH Nguyễn Tất Thành</a:t>
            </a:r>
            <a:endParaRPr lang="en-US"/>
          </a:p>
        </p:txBody>
      </p:sp>
      <p:sp>
        <p:nvSpPr>
          <p:cNvPr id="30" name="TextBox 29"/>
          <p:cNvSpPr txBox="1"/>
          <p:nvPr/>
        </p:nvSpPr>
        <p:spPr>
          <a:xfrm>
            <a:off x="489162" y="5607814"/>
            <a:ext cx="2196063" cy="1198880"/>
          </a:xfrm>
          <a:prstGeom prst="rect">
            <a:avLst/>
          </a:prstGeom>
          <a:noFill/>
        </p:spPr>
        <p:txBody>
          <a:bodyPr wrap="square">
            <a:spAutoFit/>
          </a:bodyPr>
          <a:lstStyle/>
          <a:p>
            <a:pPr algn="ctr"/>
            <a:r>
              <a:rPr lang="en-US" sz="1800">
                <a:solidFill>
                  <a:srgbClr val="000000"/>
                </a:solidFill>
                <a:effectLst/>
                <a:latin typeface="Times New Roman" panose="02020603050405020304" pitchFamily="18" charset="0"/>
                <a:ea typeface="Times New Roman" panose="02020603050405020304" pitchFamily="18" charset="0"/>
              </a:rPr>
              <a:t>Sinh viên Ng</a:t>
            </a:r>
            <a:r>
              <a:rPr lang="vi-VN" altLang="en-US" sz="1800">
                <a:solidFill>
                  <a:srgbClr val="000000"/>
                </a:solidFill>
                <a:effectLst/>
                <a:latin typeface="Times New Roman" panose="02020603050405020304" pitchFamily="18" charset="0"/>
                <a:ea typeface="Times New Roman" panose="02020603050405020304" pitchFamily="18" charset="0"/>
              </a:rPr>
              <a:t>ành</a:t>
            </a:r>
            <a:r>
              <a:rPr lang="en-US" sz="1800">
                <a:solidFill>
                  <a:srgbClr val="000000"/>
                </a:solidFill>
                <a:effectLst/>
                <a:latin typeface="Times New Roman" panose="02020603050405020304" pitchFamily="18" charset="0"/>
                <a:ea typeface="Times New Roman" panose="02020603050405020304" pitchFamily="18" charset="0"/>
              </a:rPr>
              <a:t> </a:t>
            </a:r>
            <a:r>
              <a:rPr lang="vi-VN" altLang="en-US" sz="1800">
                <a:solidFill>
                  <a:srgbClr val="000000"/>
                </a:solidFill>
                <a:effectLst/>
                <a:latin typeface="Times New Roman" panose="02020603050405020304" pitchFamily="18" charset="0"/>
                <a:ea typeface="Times New Roman" panose="02020603050405020304" pitchFamily="18" charset="0"/>
              </a:rPr>
              <a:t>Quản trị</a:t>
            </a:r>
            <a:r>
              <a:rPr lang="en-US" sz="1800">
                <a:solidFill>
                  <a:srgbClr val="000000"/>
                </a:solidFill>
                <a:effectLst/>
                <a:latin typeface="Times New Roman" panose="02020603050405020304" pitchFamily="18" charset="0"/>
                <a:ea typeface="Times New Roman" panose="02020603050405020304" pitchFamily="18" charset="0"/>
              </a:rPr>
              <a:t> Kinh doanh</a:t>
            </a:r>
            <a:endParaRPr lang="vi-VN" sz="1800">
              <a:solidFill>
                <a:srgbClr val="000000"/>
              </a:solidFill>
              <a:effectLst/>
              <a:latin typeface="Times New Roman" panose="02020603050405020304" pitchFamily="18" charset="0"/>
              <a:ea typeface="Times New Roman" panose="02020603050405020304" pitchFamily="18" charset="0"/>
            </a:endParaRPr>
          </a:p>
          <a:p>
            <a:pPr algn="ctr"/>
            <a:r>
              <a:rPr lang="en-US" sz="1800">
                <a:solidFill>
                  <a:srgbClr val="000000"/>
                </a:solidFill>
                <a:effectLst/>
                <a:latin typeface="Times New Roman" panose="02020603050405020304" pitchFamily="18" charset="0"/>
                <a:ea typeface="Times New Roman" panose="02020603050405020304" pitchFamily="18" charset="0"/>
              </a:rPr>
              <a:t> ĐH Nguyễn Tất Thành</a:t>
            </a:r>
            <a:endParaRPr lang="en-US"/>
          </a:p>
        </p:txBody>
      </p:sp>
      <p:sp>
        <p:nvSpPr>
          <p:cNvPr id="31" name="TextBox 30"/>
          <p:cNvSpPr txBox="1"/>
          <p:nvPr/>
        </p:nvSpPr>
        <p:spPr>
          <a:xfrm>
            <a:off x="7576714" y="5524981"/>
            <a:ext cx="2194111" cy="1200329"/>
          </a:xfrm>
          <a:prstGeom prst="rect">
            <a:avLst/>
          </a:prstGeom>
          <a:noFill/>
        </p:spPr>
        <p:txBody>
          <a:bodyPr wrap="square">
            <a:spAutoFit/>
          </a:bodyPr>
          <a:lstStyle/>
          <a:p>
            <a:pPr algn="ctr"/>
            <a:r>
              <a:rPr lang="en-US" sz="1800">
                <a:solidFill>
                  <a:srgbClr val="000000"/>
                </a:solidFill>
                <a:effectLst/>
                <a:latin typeface="Times New Roman" panose="02020603050405020304" pitchFamily="18" charset="0"/>
                <a:ea typeface="Times New Roman" panose="02020603050405020304" pitchFamily="18" charset="0"/>
              </a:rPr>
              <a:t>Sinh viên Ngành Quản trị Kinh doanh </a:t>
            </a:r>
            <a:endParaRPr lang="vi-VN" sz="1800">
              <a:solidFill>
                <a:srgbClr val="000000"/>
              </a:solidFill>
              <a:effectLst/>
              <a:latin typeface="Times New Roman" panose="02020603050405020304" pitchFamily="18" charset="0"/>
              <a:ea typeface="Times New Roman" panose="02020603050405020304" pitchFamily="18" charset="0"/>
            </a:endParaRPr>
          </a:p>
          <a:p>
            <a:pPr algn="ctr"/>
            <a:r>
              <a:rPr lang="en-US" sz="1800">
                <a:solidFill>
                  <a:srgbClr val="000000"/>
                </a:solidFill>
                <a:effectLst/>
                <a:latin typeface="Times New Roman" panose="02020603050405020304" pitchFamily="18" charset="0"/>
                <a:ea typeface="Times New Roman" panose="02020603050405020304" pitchFamily="18" charset="0"/>
              </a:rPr>
              <a:t> ĐH Nguyễn Tất Thành</a:t>
            </a:r>
            <a:endParaRPr lang="en-US"/>
          </a:p>
        </p:txBody>
      </p:sp>
      <p:sp>
        <p:nvSpPr>
          <p:cNvPr id="32" name="TextBox 31"/>
          <p:cNvSpPr txBox="1"/>
          <p:nvPr/>
        </p:nvSpPr>
        <p:spPr>
          <a:xfrm>
            <a:off x="9698313" y="5558232"/>
            <a:ext cx="2113930" cy="1200329"/>
          </a:xfrm>
          <a:prstGeom prst="rect">
            <a:avLst/>
          </a:prstGeom>
          <a:noFill/>
        </p:spPr>
        <p:txBody>
          <a:bodyPr wrap="square">
            <a:spAutoFit/>
          </a:bodyPr>
          <a:lstStyle/>
          <a:p>
            <a:pPr algn="ctr"/>
            <a:r>
              <a:rPr lang="en-US" sz="1800">
                <a:solidFill>
                  <a:srgbClr val="000000"/>
                </a:solidFill>
                <a:effectLst/>
                <a:latin typeface="Times New Roman" panose="02020603050405020304" pitchFamily="18" charset="0"/>
                <a:ea typeface="Times New Roman" panose="02020603050405020304" pitchFamily="18" charset="0"/>
              </a:rPr>
              <a:t>Sinh viên Ngành Quản trị Kinh doanh </a:t>
            </a:r>
            <a:endParaRPr lang="vi-VN" sz="1800">
              <a:solidFill>
                <a:srgbClr val="000000"/>
              </a:solidFill>
              <a:effectLst/>
              <a:latin typeface="Times New Roman" panose="02020603050405020304" pitchFamily="18" charset="0"/>
              <a:ea typeface="Times New Roman" panose="02020603050405020304" pitchFamily="18" charset="0"/>
            </a:endParaRPr>
          </a:p>
          <a:p>
            <a:pPr algn="ctr"/>
            <a:r>
              <a:rPr lang="en-US" sz="1800">
                <a:solidFill>
                  <a:srgbClr val="000000"/>
                </a:solidFill>
                <a:effectLst/>
                <a:latin typeface="Times New Roman" panose="02020603050405020304" pitchFamily="18" charset="0"/>
                <a:ea typeface="Times New Roman" panose="02020603050405020304" pitchFamily="18" charset="0"/>
              </a:rPr>
              <a:t> ĐH Nguyễn Tất Thành</a:t>
            </a:r>
            <a:endParaRPr lang="en-US"/>
          </a:p>
        </p:txBody>
      </p:sp>
      <p:pic>
        <p:nvPicPr>
          <p:cNvPr id="38" name="Picture 37" descr="A child in a red shirt&#10;&#10;Description automatically generated with low confidence"/>
          <p:cNvPicPr>
            <a:picLocks noChangeAspect="1"/>
          </p:cNvPicPr>
          <p:nvPr/>
        </p:nvPicPr>
        <p:blipFill rotWithShape="1">
          <a:blip r:embed="rId3">
            <a:extLst>
              <a:ext uri="{28A0092B-C50C-407E-A947-70E740481C1C}">
                <a14:useLocalDpi xmlns:a14="http://schemas.microsoft.com/office/drawing/2010/main" val="0"/>
              </a:ext>
            </a:extLst>
          </a:blip>
          <a:srcRect l="10875" r="19417"/>
          <a:stretch>
            <a:fillRect/>
          </a:stretch>
        </p:blipFill>
        <p:spPr>
          <a:xfrm>
            <a:off x="2910205" y="2058670"/>
            <a:ext cx="2197735" cy="2520950"/>
          </a:xfrm>
          <a:prstGeom prst="rect">
            <a:avLst/>
          </a:prstGeom>
        </p:spPr>
      </p:pic>
      <p:pic>
        <p:nvPicPr>
          <p:cNvPr id="40" name="Picture 39" descr="A person wearing glasses&#10;&#10;Description automatically generated with low confidence"/>
          <p:cNvPicPr>
            <a:picLocks noChangeAspect="1"/>
          </p:cNvPicPr>
          <p:nvPr/>
        </p:nvPicPr>
        <p:blipFill rotWithShape="1">
          <a:blip r:embed="rId4">
            <a:extLst>
              <a:ext uri="{28A0092B-C50C-407E-A947-70E740481C1C}">
                <a14:useLocalDpi xmlns:a14="http://schemas.microsoft.com/office/drawing/2010/main" val="0"/>
              </a:ext>
            </a:extLst>
          </a:blip>
          <a:srcRect l="40334" t="1095" r="-6028" b="-1095"/>
          <a:stretch>
            <a:fillRect/>
          </a:stretch>
        </p:blipFill>
        <p:spPr>
          <a:xfrm>
            <a:off x="7466640" y="2096326"/>
            <a:ext cx="2231945" cy="2528657"/>
          </a:xfrm>
          <a:prstGeom prst="rect">
            <a:avLst/>
          </a:prstGeom>
        </p:spPr>
      </p:pic>
      <p:pic>
        <p:nvPicPr>
          <p:cNvPr id="42" name="Picture 41"/>
          <p:cNvPicPr>
            <a:picLocks noChangeAspect="1"/>
          </p:cNvPicPr>
          <p:nvPr/>
        </p:nvPicPr>
        <p:blipFill>
          <a:blip r:embed="rId5"/>
          <a:stretch>
            <a:fillRect/>
          </a:stretch>
        </p:blipFill>
        <p:spPr>
          <a:xfrm>
            <a:off x="8902370" y="159232"/>
            <a:ext cx="1360089" cy="1273049"/>
          </a:xfrm>
          <a:prstGeom prst="ellipse">
            <a:avLst/>
          </a:prstGeom>
        </p:spPr>
      </p:pic>
      <p:sp>
        <p:nvSpPr>
          <p:cNvPr id="43" name="TextBox 42"/>
          <p:cNvSpPr txBox="1"/>
          <p:nvPr/>
        </p:nvSpPr>
        <p:spPr>
          <a:xfrm>
            <a:off x="7621260" y="1462761"/>
            <a:ext cx="3921848" cy="645160"/>
          </a:xfrm>
          <a:prstGeom prst="rect">
            <a:avLst/>
          </a:prstGeom>
          <a:noFill/>
        </p:spPr>
        <p:txBody>
          <a:bodyPr wrap="square" rtlCol="0">
            <a:spAutoFit/>
          </a:bodyPr>
          <a:lstStyle/>
          <a:p>
            <a:r>
              <a:rPr lang="vi-VN" sz="1200" b="1">
                <a:latin typeface="+mj-lt"/>
              </a:rPr>
              <a:t>                       Th.s Trương Thị Cẩm Len</a:t>
            </a:r>
            <a:endParaRPr lang="vi-VN" sz="1200" b="1">
              <a:latin typeface="+mj-lt"/>
            </a:endParaRPr>
          </a:p>
          <a:p>
            <a:pPr algn="ctr"/>
            <a:r>
              <a:rPr lang="vi-VN" sz="1200">
                <a:latin typeface="+mj-lt"/>
              </a:rPr>
              <a:t>Chủ nhiệm CLB khởi nghiệm</a:t>
            </a:r>
            <a:endParaRPr lang="vi-VN" sz="1200">
              <a:latin typeface="+mj-lt"/>
            </a:endParaRPr>
          </a:p>
          <a:p>
            <a:pPr algn="ctr"/>
            <a:r>
              <a:rPr lang="vi-VN" sz="1200">
                <a:latin typeface="+mj-lt"/>
              </a:rPr>
              <a:t> ĐH Nguyễn Tất Thành  </a:t>
            </a:r>
            <a:endParaRPr lang="en-US" sz="1200">
              <a:latin typeface="+mj-lt"/>
            </a:endParaRPr>
          </a:p>
        </p:txBody>
      </p:sp>
      <p:pic>
        <p:nvPicPr>
          <p:cNvPr id="45" name="Picture 44"/>
          <p:cNvPicPr>
            <a:picLocks noChangeAspect="1"/>
          </p:cNvPicPr>
          <p:nvPr/>
        </p:nvPicPr>
        <p:blipFill>
          <a:blip r:embed="rId6"/>
          <a:stretch>
            <a:fillRect/>
          </a:stretch>
        </p:blipFill>
        <p:spPr>
          <a:xfrm>
            <a:off x="5227194" y="2080705"/>
            <a:ext cx="2119985" cy="2509230"/>
          </a:xfrm>
          <a:prstGeom prst="rect">
            <a:avLst/>
          </a:prstGeom>
        </p:spPr>
      </p:pic>
      <p:sp>
        <p:nvSpPr>
          <p:cNvPr id="46" name="TextBox 45"/>
          <p:cNvSpPr txBox="1"/>
          <p:nvPr/>
        </p:nvSpPr>
        <p:spPr>
          <a:xfrm>
            <a:off x="488973" y="4602788"/>
            <a:ext cx="2194111" cy="1027782"/>
          </a:xfrm>
          <a:prstGeom prst="rect">
            <a:avLst/>
          </a:prstGeom>
          <a:noFill/>
        </p:spPr>
        <p:txBody>
          <a:bodyPr wrap="square">
            <a:spAutoFit/>
          </a:bodyPr>
          <a:lstStyle/>
          <a:p>
            <a:pPr algn="ctr">
              <a:lnSpc>
                <a:spcPct val="115000"/>
              </a:lnSpc>
              <a:spcBef>
                <a:spcPts val="200"/>
              </a:spcBef>
              <a:spcAft>
                <a:spcPts val="200"/>
              </a:spcAft>
            </a:pPr>
            <a:r>
              <a:rPr lang="vi-VN" b="1">
                <a:solidFill>
                  <a:srgbClr val="000000"/>
                </a:solidFill>
                <a:latin typeface="Times New Roman" panose="02020603050405020304" pitchFamily="18" charset="0"/>
                <a:ea typeface="Times New Roman" panose="02020603050405020304" pitchFamily="18" charset="0"/>
              </a:rPr>
              <a:t>Sơn Hoàng Hiếu (Trưởng nhóm)           </a:t>
            </a:r>
            <a:r>
              <a:rPr lang="en-US" sz="1800" b="1">
                <a:solidFill>
                  <a:srgbClr val="000000"/>
                </a:solidFill>
                <a:effectLst/>
                <a:latin typeface="Times New Roman" panose="02020603050405020304" pitchFamily="18" charset="0"/>
                <a:ea typeface="Times New Roman" panose="02020603050405020304" pitchFamily="18" charset="0"/>
              </a:rPr>
              <a:t>(</a:t>
            </a:r>
            <a:r>
              <a:rPr lang="vi-VN" sz="1800" b="1">
                <a:solidFill>
                  <a:srgbClr val="000000"/>
                </a:solidFill>
                <a:effectLst/>
                <a:latin typeface="Times New Roman" panose="02020603050405020304" pitchFamily="18" charset="0"/>
                <a:ea typeface="Times New Roman" panose="02020603050405020304" pitchFamily="18" charset="0"/>
              </a:rPr>
              <a:t>2000</a:t>
            </a:r>
            <a:r>
              <a:rPr lang="en-US" sz="1800" b="1">
                <a:solidFill>
                  <a:srgbClr val="000000"/>
                </a:solidFill>
                <a:effectLst/>
                <a:latin typeface="Times New Roman" panose="02020603050405020304" pitchFamily="18" charset="0"/>
                <a:ea typeface="Times New Roman" panose="02020603050405020304" pitchFamily="18" charset="0"/>
              </a:rPr>
              <a:t>)</a:t>
            </a:r>
            <a:endParaRPr lang="en-US" b="1"/>
          </a:p>
        </p:txBody>
      </p:sp>
      <p:pic>
        <p:nvPicPr>
          <p:cNvPr id="48" name="Picture 47"/>
          <p:cNvPicPr>
            <a:picLocks noChangeAspect="1"/>
          </p:cNvPicPr>
          <p:nvPr/>
        </p:nvPicPr>
        <p:blipFill>
          <a:blip r:embed="rId7"/>
          <a:stretch>
            <a:fillRect/>
          </a:stretch>
        </p:blipFill>
        <p:spPr>
          <a:xfrm>
            <a:off x="10596132" y="416733"/>
            <a:ext cx="1261539" cy="10158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s 5"/>
          <p:cNvSpPr/>
          <p:nvPr/>
        </p:nvSpPr>
        <p:spPr>
          <a:xfrm>
            <a:off x="-324485" y="-99060"/>
            <a:ext cx="12323445" cy="6795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n>
                <a:noFill/>
              </a:ln>
            </a:endParaRPr>
          </a:p>
        </p:txBody>
      </p:sp>
      <p:sp>
        <p:nvSpPr>
          <p:cNvPr id="5" name="Text Box 4"/>
          <p:cNvSpPr txBox="1"/>
          <p:nvPr/>
        </p:nvSpPr>
        <p:spPr>
          <a:xfrm>
            <a:off x="1482725" y="2825115"/>
            <a:ext cx="9226550" cy="82994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wrap="none" rtlCol="0">
            <a:spAutoFit/>
          </a:bodyPr>
          <a:p>
            <a:pPr algn="l"/>
            <a:r>
              <a:rPr lang="vi-VN" altLang="en-US" sz="4800" b="1">
                <a:ln>
                  <a:noFill/>
                </a:ln>
                <a:sym typeface="+mn-ea"/>
              </a:rPr>
              <a:t>Smart Lock cannot be changed</a:t>
            </a:r>
            <a:endParaRPr lang="vi-VN" altLang="en-US" sz="4800" b="1">
              <a:ln>
                <a:noFill/>
              </a:ln>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5112</Words>
  <Application>WPS Presentation</Application>
  <PresentationFormat>Widescreen</PresentationFormat>
  <Paragraphs>207</Paragraphs>
  <Slides>10</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10</vt:i4>
      </vt:variant>
    </vt:vector>
  </HeadingPairs>
  <TitlesOfParts>
    <vt:vector size="35" baseType="lpstr">
      <vt:lpstr>Arial</vt:lpstr>
      <vt:lpstr>SimSun</vt:lpstr>
      <vt:lpstr>Wingdings</vt:lpstr>
      <vt:lpstr>Times New Roman</vt:lpstr>
      <vt:lpstr>Time s New Roman</vt:lpstr>
      <vt:lpstr>Segoe Print</vt:lpstr>
      <vt:lpstr>Segoe UI</vt:lpstr>
      <vt:lpstr>Malgun Gothic</vt:lpstr>
      <vt:lpstr>Calibri</vt:lpstr>
      <vt:lpstr>MS Mincho</vt:lpstr>
      <vt:lpstr>Yu Gothic UI</vt:lpstr>
      <vt:lpstr>Microsoft YaHei</vt:lpstr>
      <vt:lpstr>Arial Unicode MS</vt:lpstr>
      <vt:lpstr>Calibri Light</vt:lpstr>
      <vt:lpstr>Arial Rounded MT Bold</vt:lpstr>
      <vt:lpstr>Arial Narrow</vt:lpstr>
      <vt:lpstr>Algerian</vt:lpstr>
      <vt:lpstr>Tw Cen MT</vt:lpstr>
      <vt:lpstr>Trebuchet MS</vt:lpstr>
      <vt:lpstr>TeamViewer15</vt:lpstr>
      <vt:lpstr>Agency FB</vt:lpstr>
      <vt:lpstr>Bahnschrift SemiCondensed</vt:lpstr>
      <vt:lpstr>Bahnschrift SemiLight SemiCondensed</vt:lpstr>
      <vt:lpstr>Baskerville Old Face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Văn Tùng</dc:creator>
  <cp:lastModifiedBy>Phuc</cp:lastModifiedBy>
  <cp:revision>6</cp:revision>
  <dcterms:created xsi:type="dcterms:W3CDTF">2022-07-26T13:54:00Z</dcterms:created>
  <dcterms:modified xsi:type="dcterms:W3CDTF">2022-07-28T05:08:05Z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2638E65B349F4AD8B9D14A7644E323FF</vt:lpwstr>
  </property>
  <property fmtid="{D5CDD505-2E9C-101B-9397-08002B2CF9AE}" pid="3" name="KSOProductBuildVer">
    <vt:lpwstr>1033-11.2.0.11191</vt:lpwstr>
  </property>
</Properties>
</file>